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87" r:id="rId1"/>
  </p:sldMasterIdLst>
  <p:notesMasterIdLst>
    <p:notesMasterId r:id="rId17"/>
  </p:notesMasterIdLst>
  <p:sldIdLst>
    <p:sldId id="256" r:id="rId2"/>
    <p:sldId id="265" r:id="rId3"/>
    <p:sldId id="259" r:id="rId4"/>
    <p:sldId id="257" r:id="rId5"/>
    <p:sldId id="268" r:id="rId6"/>
    <p:sldId id="258" r:id="rId7"/>
    <p:sldId id="270" r:id="rId8"/>
    <p:sldId id="260" r:id="rId9"/>
    <p:sldId id="266" r:id="rId10"/>
    <p:sldId id="274" r:id="rId11"/>
    <p:sldId id="271" r:id="rId12"/>
    <p:sldId id="272" r:id="rId13"/>
    <p:sldId id="269" r:id="rId14"/>
    <p:sldId id="261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010"/>
    <a:srgbClr val="070011"/>
    <a:srgbClr val="1DC7B8"/>
    <a:srgbClr val="5D0CC6"/>
    <a:srgbClr val="090015"/>
    <a:srgbClr val="0F0021"/>
    <a:srgbClr val="0070C0"/>
    <a:srgbClr val="1A0036"/>
    <a:srgbClr val="FFFFFF"/>
    <a:srgbClr val="1C00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8"/>
    <p:restoredTop sz="95768"/>
  </p:normalViewPr>
  <p:slideViewPr>
    <p:cSldViewPr snapToGrid="0" snapToObjects="1">
      <p:cViewPr>
        <p:scale>
          <a:sx n="99" d="100"/>
          <a:sy n="99" d="100"/>
        </p:scale>
        <p:origin x="776" y="144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56AAB-77B3-914E-9D00-4ACCF7285D87}" type="datetimeFigureOut">
              <a:rPr lang="it-IT" smtClean="0"/>
              <a:t>13/01/25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09DEE-7196-F742-99D0-6FBD9084BA3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449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-ulm.de/in/neuroinformatik/lehre/archiv-lehrveranstaltungen/sommer-sem-13/sprecheridentifikation/?utm_source=chatgpt.com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Herzlich</a:t>
            </a:r>
            <a:r>
              <a:rPr lang="it-IT" dirty="0"/>
              <a:t> </a:t>
            </a:r>
            <a:r>
              <a:rPr lang="it-IT" dirty="0" err="1"/>
              <a:t>Wilkommen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meiner</a:t>
            </a:r>
            <a:r>
              <a:rPr lang="it-IT" dirty="0"/>
              <a:t> </a:t>
            </a:r>
            <a:r>
              <a:rPr lang="it-IT" dirty="0" err="1"/>
              <a:t>Präsentattion</a:t>
            </a:r>
            <a:r>
              <a:rPr lang="it-IT" dirty="0"/>
              <a:t> </a:t>
            </a:r>
            <a:r>
              <a:rPr lang="it-IT" dirty="0" err="1"/>
              <a:t>über</a:t>
            </a:r>
            <a:r>
              <a:rPr lang="it-IT" dirty="0"/>
              <a:t> Speaker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oder</a:t>
            </a:r>
            <a:r>
              <a:rPr lang="it-IT" dirty="0"/>
              <a:t> </a:t>
            </a:r>
            <a:r>
              <a:rPr lang="it-IT" dirty="0" err="1"/>
              <a:t>auf</a:t>
            </a:r>
            <a:r>
              <a:rPr lang="it-IT" dirty="0"/>
              <a:t> </a:t>
            </a:r>
            <a:r>
              <a:rPr lang="it-IT" dirty="0" err="1"/>
              <a:t>Deutsch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heute</a:t>
            </a:r>
            <a:r>
              <a:rPr lang="it-IT" dirty="0"/>
              <a:t> </a:t>
            </a:r>
            <a:r>
              <a:rPr lang="it-IT" dirty="0" err="1"/>
              <a:t>gemeinsam</a:t>
            </a:r>
            <a:r>
              <a:rPr lang="it-IT" dirty="0"/>
              <a:t> </a:t>
            </a:r>
            <a:r>
              <a:rPr lang="it-IT" dirty="0" err="1"/>
              <a:t>versuchen</a:t>
            </a:r>
            <a:r>
              <a:rPr lang="it-IT" dirty="0"/>
              <a:t> die </a:t>
            </a:r>
            <a:r>
              <a:rPr lang="it-IT" dirty="0" err="1"/>
              <a:t>Frage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beantworten</a:t>
            </a:r>
            <a:r>
              <a:rPr lang="it-IT" dirty="0"/>
              <a:t> «</a:t>
            </a:r>
            <a:r>
              <a:rPr lang="it-IT" dirty="0" err="1"/>
              <a:t>Wer</a:t>
            </a:r>
            <a:r>
              <a:rPr lang="it-IT" dirty="0"/>
              <a:t> </a:t>
            </a:r>
            <a:r>
              <a:rPr lang="it-IT" dirty="0" err="1"/>
              <a:t>Spricht</a:t>
            </a:r>
            <a:r>
              <a:rPr lang="it-IT" dirty="0"/>
              <a:t>?», </a:t>
            </a:r>
            <a:r>
              <a:rPr lang="it-IT" dirty="0" err="1"/>
              <a:t>natürlich</a:t>
            </a:r>
            <a:r>
              <a:rPr lang="it-IT" dirty="0"/>
              <a:t> </a:t>
            </a:r>
            <a:r>
              <a:rPr lang="it-IT" dirty="0" err="1"/>
              <a:t>im</a:t>
            </a:r>
            <a:r>
              <a:rPr lang="it-IT" dirty="0"/>
              <a:t> </a:t>
            </a:r>
            <a:r>
              <a:rPr lang="it-IT" dirty="0" err="1"/>
              <a:t>Kontext</a:t>
            </a:r>
            <a:r>
              <a:rPr lang="it-IT" dirty="0"/>
              <a:t> von Audio- und </a:t>
            </a:r>
            <a:r>
              <a:rPr lang="it-IT" dirty="0" err="1"/>
              <a:t>Sprache</a:t>
            </a:r>
            <a:r>
              <a:rPr lang="it-IT" dirty="0"/>
              <a:t> </a:t>
            </a:r>
            <a:r>
              <a:rPr lang="it-IT" dirty="0" err="1"/>
              <a:t>Verarbeitung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Ihr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merken</a:t>
            </a:r>
            <a:r>
              <a:rPr lang="it-IT" dirty="0"/>
              <a:t>, </a:t>
            </a:r>
            <a:r>
              <a:rPr lang="it-IT" dirty="0" err="1"/>
              <a:t>dass</a:t>
            </a:r>
            <a:r>
              <a:rPr lang="it-IT" dirty="0"/>
              <a:t> die </a:t>
            </a:r>
            <a:r>
              <a:rPr lang="it-IT" dirty="0" err="1"/>
              <a:t>Präsentation</a:t>
            </a:r>
            <a:r>
              <a:rPr lang="it-IT" dirty="0"/>
              <a:t> </a:t>
            </a:r>
            <a:r>
              <a:rPr lang="it-IT" dirty="0" err="1"/>
              <a:t>auf</a:t>
            </a:r>
            <a:r>
              <a:rPr lang="it-IT" dirty="0"/>
              <a:t> «DENGLISCH» </a:t>
            </a:r>
            <a:r>
              <a:rPr lang="it-IT" dirty="0" err="1"/>
              <a:t>gestaltet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, und </a:t>
            </a: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liegt</a:t>
            </a:r>
            <a:r>
              <a:rPr lang="it-IT" dirty="0"/>
              <a:t> </a:t>
            </a:r>
            <a:r>
              <a:rPr lang="it-IT" dirty="0" err="1"/>
              <a:t>daran</a:t>
            </a:r>
            <a:r>
              <a:rPr lang="it-IT" dirty="0"/>
              <a:t>, </a:t>
            </a:r>
            <a:r>
              <a:rPr lang="it-IT" dirty="0" err="1"/>
              <a:t>dass</a:t>
            </a:r>
            <a:r>
              <a:rPr lang="it-IT" dirty="0"/>
              <a:t> es </a:t>
            </a:r>
            <a:r>
              <a:rPr lang="it-IT" dirty="0" err="1"/>
              <a:t>schwirig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</a:t>
            </a:r>
            <a:r>
              <a:rPr lang="it-IT" dirty="0" err="1"/>
              <a:t>englische</a:t>
            </a:r>
            <a:r>
              <a:rPr lang="it-IT" dirty="0"/>
              <a:t> </a:t>
            </a:r>
            <a:r>
              <a:rPr lang="it-IT" dirty="0" err="1"/>
              <a:t>Fachbegrieffe</a:t>
            </a:r>
            <a:r>
              <a:rPr lang="it-IT" dirty="0"/>
              <a:t> </a:t>
            </a:r>
            <a:r>
              <a:rPr lang="it-IT" dirty="0" err="1"/>
              <a:t>auf</a:t>
            </a:r>
            <a:r>
              <a:rPr lang="it-IT" dirty="0"/>
              <a:t> </a:t>
            </a:r>
            <a:r>
              <a:rPr lang="it-IT" dirty="0" err="1"/>
              <a:t>Deutsch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übersetzen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6145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0E0E0E"/>
                </a:solidFill>
                <a:effectLst/>
                <a:latin typeface=".AppleSystemUIFont"/>
              </a:rPr>
              <a:t>1. MFCC (Mel-Frequency Cepstral Coefficients)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Diese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Methode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filtert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und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analysiert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Frequenzen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so,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wie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sie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vom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menschlichen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Gehör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wahrgenommen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werden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2. </a:t>
            </a:r>
            <a:r>
              <a:rPr lang="en-GB" b="1" dirty="0">
                <a:solidFill>
                  <a:srgbClr val="0E0E0E"/>
                </a:solidFill>
                <a:effectLst/>
                <a:latin typeface=".AppleSystemUIFont"/>
              </a:rPr>
              <a:t>FFT (Fast Fourier Transform)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Diese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Methode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zerlegt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den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Klang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in seine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einzelnen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Frequenzen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, um Muster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zu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erkennen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3. </a:t>
            </a:r>
            <a:r>
              <a:rPr lang="en-GB" b="1" dirty="0">
                <a:solidFill>
                  <a:srgbClr val="0E0E0E"/>
                </a:solidFill>
                <a:effectLst/>
                <a:latin typeface=".AppleSystemUIFont"/>
              </a:rPr>
              <a:t>DWT (Discrete Wavelet Transform)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Diese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Methode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analysiert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den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Klang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auf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verschiedenen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Zeit- und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Frequenzebenen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für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genauere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Ergebnisse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  <a:p>
            <a:endParaRPr lang="en-GB" dirty="0">
              <a:solidFill>
                <a:srgbClr val="0E0E0E"/>
              </a:solidFill>
              <a:effectLst/>
              <a:latin typeface=".AppleSystemUIFont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Das Paper hat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Daten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vin 30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Personen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gesammel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, und die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Teilnehmer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müssten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sozusagen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das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gleiche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Wort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zweimal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ausprechen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. Man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konnte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so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vergleichen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welche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Methoden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am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besten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"/>
              </a:rPr>
              <a:t>performen</a:t>
            </a:r>
            <a:r>
              <a:rPr lang="en-GB" dirty="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  <a:p>
            <a:endParaRPr lang="en-GB" dirty="0">
              <a:solidFill>
                <a:srgbClr val="0E0E0E"/>
              </a:solidFill>
              <a:effectLst/>
              <a:latin typeface=".AppleSystemUIFont"/>
            </a:endParaRP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Die 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Diskrete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Wavelet-Transformation (DWT)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kann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Signale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gleichzeitig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in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Bezug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auf Zeit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Frequenz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analysieren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Dadurch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erzielt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eine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hohe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Genauigkeit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Allerdings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benötigt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DWT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mehr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Rechenzeit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als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die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Fast Fourier-Transformation (FFT)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und die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Mel-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Frequenz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Cepstrum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Koeffizienten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(MFCC)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da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größere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Merkmalsvektoren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erzeugt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Dies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zeigt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einen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Kompromiss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zwischen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Genauigkeit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Effizienz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9904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Tx/>
              <a:buChar char="-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Libri Speech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als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Datensatz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und MFCC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aks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Merkmal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extraktionsmethode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Tx/>
              <a:buChar char="-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Diese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Studie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hebt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hervor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dass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GMM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besonders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gut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darin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ist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statistische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Merkmale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Sprache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zu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erfassen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</a:t>
            </a:r>
          </a:p>
          <a:p>
            <a:pPr marL="171450" indent="-171450" algn="l">
              <a:buFontTx/>
              <a:buChar char="-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CNN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sehr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gut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darin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hirarchische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Abhängigkeiten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zu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repäsentieren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Tx/>
              <a:buChar char="-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Gleichzeitig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können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tief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lernende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Modelle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wie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LSTM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zeitliche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Abhängigkeiten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verarbeiten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Tx/>
              <a:buChar char="-"/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marL="171450" indent="-171450" algn="l">
              <a:buFontTx/>
              <a:buChar char="-"/>
            </a:pP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Gmm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liefert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besten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Ergebnisse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auch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geringen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Rechenaufwand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Kann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aber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in der Regel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nich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zeitliche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Hirars´chische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Abhängigkeiten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darstellen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-&gt;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Falsche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Daten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ausgewählt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für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die Analyse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7132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69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-</a:t>
            </a:r>
            <a:r>
              <a:rPr lang="it-IT" dirty="0" err="1"/>
              <a:t>Durch</a:t>
            </a:r>
            <a:r>
              <a:rPr lang="it-IT" dirty="0"/>
              <a:t> die </a:t>
            </a:r>
            <a:r>
              <a:rPr lang="it-IT" dirty="0" err="1"/>
              <a:t>Aufgabenspezifische</a:t>
            </a:r>
            <a:r>
              <a:rPr lang="it-IT" dirty="0"/>
              <a:t> </a:t>
            </a:r>
            <a:r>
              <a:rPr lang="it-IT" dirty="0" err="1"/>
              <a:t>branches</a:t>
            </a:r>
            <a:r>
              <a:rPr lang="it-IT" dirty="0"/>
              <a:t> </a:t>
            </a:r>
            <a:r>
              <a:rPr lang="it-IT" dirty="0" err="1"/>
              <a:t>schafft</a:t>
            </a:r>
            <a:r>
              <a:rPr lang="it-IT" dirty="0"/>
              <a:t> es </a:t>
            </a:r>
            <a:r>
              <a:rPr lang="it-IT" dirty="0" err="1"/>
              <a:t>das</a:t>
            </a:r>
            <a:r>
              <a:rPr lang="it-IT" dirty="0"/>
              <a:t> Model Over und </a:t>
            </a:r>
            <a:r>
              <a:rPr lang="it-IT" dirty="0" err="1"/>
              <a:t>Underfitting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vermeiden</a:t>
            </a:r>
            <a:r>
              <a:rPr lang="it-IT" dirty="0"/>
              <a:t> und </a:t>
            </a:r>
            <a:r>
              <a:rPr lang="it-IT" dirty="0" err="1"/>
              <a:t>ist</a:t>
            </a:r>
            <a:r>
              <a:rPr lang="it-IT" dirty="0"/>
              <a:t> </a:t>
            </a:r>
            <a:r>
              <a:rPr lang="it-IT" dirty="0" err="1"/>
              <a:t>somit</a:t>
            </a:r>
            <a:r>
              <a:rPr lang="it-IT" dirty="0"/>
              <a:t> </a:t>
            </a:r>
            <a:r>
              <a:rPr lang="it-IT" dirty="0" err="1"/>
              <a:t>sehr</a:t>
            </a:r>
            <a:r>
              <a:rPr lang="it-IT" dirty="0"/>
              <a:t> </a:t>
            </a:r>
            <a:r>
              <a:rPr lang="it-IT" dirty="0" err="1"/>
              <a:t>robust</a:t>
            </a:r>
            <a:r>
              <a:rPr lang="it-IT" dirty="0"/>
              <a:t> </a:t>
            </a:r>
            <a:r>
              <a:rPr lang="it-IT" dirty="0" err="1"/>
              <a:t>gegen</a:t>
            </a:r>
            <a:r>
              <a:rPr lang="it-IT" dirty="0"/>
              <a:t> </a:t>
            </a:r>
            <a:r>
              <a:rPr lang="it-IT" dirty="0" err="1"/>
              <a:t>Varianz</a:t>
            </a:r>
            <a:r>
              <a:rPr lang="it-IT" dirty="0"/>
              <a:t>. </a:t>
            </a: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modell</a:t>
            </a:r>
            <a:r>
              <a:rPr lang="it-IT" dirty="0"/>
              <a:t> </a:t>
            </a:r>
            <a:r>
              <a:rPr lang="it-IT" dirty="0" err="1"/>
              <a:t>eignet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sehr</a:t>
            </a:r>
            <a:r>
              <a:rPr lang="it-IT" dirty="0"/>
              <a:t> start </a:t>
            </a:r>
            <a:r>
              <a:rPr lang="it-IT" dirty="0" err="1"/>
              <a:t>für</a:t>
            </a:r>
            <a:r>
              <a:rPr lang="it-IT" dirty="0"/>
              <a:t> </a:t>
            </a:r>
            <a:r>
              <a:rPr lang="it-IT" dirty="0" err="1"/>
              <a:t>dynamische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zeitabhängige</a:t>
            </a:r>
            <a:r>
              <a:rPr lang="it-IT" dirty="0"/>
              <a:t> </a:t>
            </a:r>
            <a:r>
              <a:rPr lang="it-IT" dirty="0" err="1"/>
              <a:t>Anwendung</a:t>
            </a:r>
            <a:endParaRPr lang="it-IT" dirty="0"/>
          </a:p>
          <a:p>
            <a:r>
              <a:rPr lang="it-IT" dirty="0"/>
              <a:t>- </a:t>
            </a:r>
            <a:r>
              <a:rPr lang="it-IT" dirty="0" err="1"/>
              <a:t>Preprocessing</a:t>
            </a:r>
            <a:r>
              <a:rPr lang="it-IT" dirty="0"/>
              <a:t> </a:t>
            </a:r>
            <a:r>
              <a:rPr lang="it-IT" dirty="0" err="1"/>
              <a:t>Methode</a:t>
            </a:r>
            <a:r>
              <a:rPr lang="it-IT" dirty="0"/>
              <a:t>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Merkmalextraktion</a:t>
            </a:r>
            <a:r>
              <a:rPr lang="it-IT" dirty="0"/>
              <a:t>, die </a:t>
            </a:r>
            <a:r>
              <a:rPr lang="it-IT" dirty="0" err="1"/>
              <a:t>durch</a:t>
            </a:r>
            <a:r>
              <a:rPr lang="it-IT" dirty="0"/>
              <a:t> die </a:t>
            </a:r>
            <a:r>
              <a:rPr lang="it-IT" dirty="0" err="1"/>
              <a:t>Verzerrungswerte</a:t>
            </a:r>
            <a:r>
              <a:rPr lang="it-IT" dirty="0"/>
              <a:t> </a:t>
            </a:r>
            <a:r>
              <a:rPr lang="it-IT" dirty="0" err="1"/>
              <a:t>kann</a:t>
            </a:r>
            <a:r>
              <a:rPr lang="it-IT" dirty="0"/>
              <a:t> man, die </a:t>
            </a:r>
            <a:r>
              <a:rPr lang="it-IT" dirty="0" err="1"/>
              <a:t>Bereiche</a:t>
            </a:r>
            <a:r>
              <a:rPr lang="it-IT" dirty="0"/>
              <a:t> in </a:t>
            </a:r>
            <a:r>
              <a:rPr lang="it-IT" dirty="0" err="1"/>
              <a:t>einer</a:t>
            </a:r>
            <a:r>
              <a:rPr lang="it-IT" dirty="0"/>
              <a:t> </a:t>
            </a:r>
            <a:r>
              <a:rPr lang="it-IT" dirty="0" err="1"/>
              <a:t>Sprachwelle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identifizieren</a:t>
            </a:r>
            <a:r>
              <a:rPr lang="it-IT" dirty="0"/>
              <a:t>, die </a:t>
            </a:r>
            <a:r>
              <a:rPr lang="it-IT" dirty="0" err="1"/>
              <a:t>am</a:t>
            </a:r>
            <a:r>
              <a:rPr lang="it-IT" dirty="0"/>
              <a:t> </a:t>
            </a:r>
            <a:r>
              <a:rPr lang="it-IT" dirty="0" err="1"/>
              <a:t>wenigsten</a:t>
            </a:r>
            <a:r>
              <a:rPr lang="it-IT" dirty="0"/>
              <a:t> von </a:t>
            </a:r>
            <a:r>
              <a:rPr lang="it-IT" dirty="0" err="1"/>
              <a:t>Hontergrunggeräuschen</a:t>
            </a:r>
            <a:r>
              <a:rPr lang="it-IT" dirty="0"/>
              <a:t> </a:t>
            </a:r>
            <a:r>
              <a:rPr lang="it-IT" dirty="0" err="1"/>
              <a:t>Betroffen</a:t>
            </a:r>
            <a:r>
              <a:rPr lang="it-IT" dirty="0"/>
              <a:t> </a:t>
            </a:r>
            <a:r>
              <a:rPr lang="it-IT" dirty="0" err="1"/>
              <a:t>sind</a:t>
            </a:r>
            <a:r>
              <a:rPr lang="it-IT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7946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Vergleich</a:t>
            </a:r>
            <a:r>
              <a:rPr lang="it-IT" dirty="0"/>
              <a:t> </a:t>
            </a:r>
            <a:r>
              <a:rPr lang="it-IT" dirty="0" err="1"/>
              <a:t>auch</a:t>
            </a:r>
            <a:r>
              <a:rPr lang="it-IT" dirty="0"/>
              <a:t> </a:t>
            </a:r>
            <a:r>
              <a:rPr lang="it-IT" dirty="0" err="1"/>
              <a:t>Körpersprache</a:t>
            </a:r>
            <a:r>
              <a:rPr lang="it-IT" dirty="0"/>
              <a:t> </a:t>
            </a:r>
            <a:r>
              <a:rPr lang="it-IT" dirty="0" err="1"/>
              <a:t>oder</a:t>
            </a:r>
            <a:r>
              <a:rPr lang="it-IT" dirty="0"/>
              <a:t> </a:t>
            </a:r>
            <a:r>
              <a:rPr lang="it-IT" dirty="0" err="1"/>
              <a:t>Gesichtsmimik</a:t>
            </a:r>
            <a:r>
              <a:rPr lang="it-IT" dirty="0"/>
              <a:t> </a:t>
            </a:r>
            <a:r>
              <a:rPr lang="it-IT" dirty="0" err="1"/>
              <a:t>beim</a:t>
            </a:r>
            <a:r>
              <a:rPr lang="it-IT" dirty="0"/>
              <a:t> </a:t>
            </a:r>
            <a:r>
              <a:rPr lang="it-IT" dirty="0" err="1"/>
              <a:t>überprüfen</a:t>
            </a:r>
            <a:r>
              <a:rPr lang="it-IT" dirty="0"/>
              <a:t> von </a:t>
            </a:r>
            <a:r>
              <a:rPr lang="it-IT" dirty="0" err="1"/>
              <a:t>Identitäten</a:t>
            </a:r>
            <a:r>
              <a:rPr lang="it-IT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0289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53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Abkürzung</a:t>
            </a:r>
            <a:r>
              <a:rPr lang="it-IT" dirty="0"/>
              <a:t> SI </a:t>
            </a:r>
            <a:r>
              <a:rPr lang="it-IT" dirty="0" err="1"/>
              <a:t>für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Womit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uns</a:t>
            </a:r>
            <a:r>
              <a:rPr lang="it-IT" dirty="0"/>
              <a:t> </a:t>
            </a:r>
            <a:r>
              <a:rPr lang="it-IT" dirty="0" err="1"/>
              <a:t>heute</a:t>
            </a:r>
            <a:r>
              <a:rPr lang="it-IT" dirty="0"/>
              <a:t> </a:t>
            </a:r>
            <a:r>
              <a:rPr lang="it-IT" dirty="0" err="1"/>
              <a:t>beschäftigen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überhaupt</a:t>
            </a:r>
            <a:r>
              <a:rPr lang="it-IT" dirty="0"/>
              <a:t> 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 err="1"/>
              <a:t>Ich</a:t>
            </a:r>
            <a:r>
              <a:rPr lang="it-IT" dirty="0"/>
              <a:t> </a:t>
            </a:r>
            <a:r>
              <a:rPr lang="it-IT" dirty="0" err="1"/>
              <a:t>werde</a:t>
            </a:r>
            <a:r>
              <a:rPr lang="it-IT" dirty="0"/>
              <a:t> </a:t>
            </a:r>
            <a:r>
              <a:rPr lang="it-IT" dirty="0" err="1"/>
              <a:t>anhand</a:t>
            </a:r>
            <a:r>
              <a:rPr lang="it-IT" dirty="0"/>
              <a:t> von  </a:t>
            </a:r>
            <a:r>
              <a:rPr lang="it-IT" dirty="0" err="1"/>
              <a:t>Beispielen</a:t>
            </a:r>
            <a:r>
              <a:rPr lang="it-IT" dirty="0"/>
              <a:t> </a:t>
            </a:r>
            <a:r>
              <a:rPr lang="it-IT" dirty="0" err="1"/>
              <a:t>erklären</a:t>
            </a:r>
            <a:r>
              <a:rPr lang="it-IT" dirty="0"/>
              <a:t>, </a:t>
            </a:r>
            <a:r>
              <a:rPr lang="it-IT" dirty="0" err="1"/>
              <a:t>warum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heute</a:t>
            </a:r>
            <a:r>
              <a:rPr lang="it-IT" dirty="0"/>
              <a:t> </a:t>
            </a:r>
            <a:r>
              <a:rPr lang="it-IT" dirty="0" err="1"/>
              <a:t>wichtig</a:t>
            </a:r>
            <a:r>
              <a:rPr lang="it-IT" dirty="0"/>
              <a:t> </a:t>
            </a:r>
            <a:r>
              <a:rPr lang="it-IT" dirty="0" err="1"/>
              <a:t>ist</a:t>
            </a: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Einen</a:t>
            </a:r>
            <a:r>
              <a:rPr lang="it-IT" dirty="0"/>
              <a:t> </a:t>
            </a:r>
            <a:r>
              <a:rPr lang="it-IT" dirty="0" err="1"/>
              <a:t>groben</a:t>
            </a:r>
            <a:r>
              <a:rPr lang="it-IT" dirty="0"/>
              <a:t> </a:t>
            </a:r>
            <a:r>
              <a:rPr lang="it-IT" dirty="0" err="1"/>
              <a:t>Überblick</a:t>
            </a:r>
            <a:r>
              <a:rPr lang="it-IT" dirty="0"/>
              <a:t> </a:t>
            </a:r>
            <a:r>
              <a:rPr lang="it-IT" dirty="0" err="1"/>
              <a:t>über</a:t>
            </a:r>
            <a:r>
              <a:rPr lang="it-IT" dirty="0"/>
              <a:t> die </a:t>
            </a:r>
            <a:r>
              <a:rPr lang="it-IT" dirty="0" err="1"/>
              <a:t>Technologie</a:t>
            </a:r>
            <a:r>
              <a:rPr lang="it-IT" dirty="0"/>
              <a:t> und </a:t>
            </a: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Forschungsgebiet</a:t>
            </a:r>
            <a:r>
              <a:rPr lang="it-IT" dirty="0"/>
              <a:t> </a:t>
            </a:r>
            <a:r>
              <a:rPr lang="it-IT" dirty="0" err="1"/>
              <a:t>selbst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Wie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einen</a:t>
            </a:r>
            <a:r>
              <a:rPr lang="it-IT" dirty="0"/>
              <a:t> </a:t>
            </a:r>
            <a:r>
              <a:rPr lang="it-IT" dirty="0" err="1"/>
              <a:t>Exkurs</a:t>
            </a:r>
            <a:r>
              <a:rPr lang="it-IT" dirty="0"/>
              <a:t> in die </a:t>
            </a:r>
            <a:r>
              <a:rPr lang="it-IT" dirty="0" err="1"/>
              <a:t>Geschichte</a:t>
            </a:r>
            <a:r>
              <a:rPr lang="it-IT" dirty="0"/>
              <a:t> von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sammeln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Daten</a:t>
            </a:r>
            <a:r>
              <a:rPr lang="it-IT" dirty="0"/>
              <a:t> </a:t>
            </a:r>
            <a:r>
              <a:rPr lang="it-IT" dirty="0" err="1"/>
              <a:t>bilden</a:t>
            </a:r>
            <a:r>
              <a:rPr lang="it-IT" dirty="0"/>
              <a:t> die </a:t>
            </a:r>
            <a:r>
              <a:rPr lang="it-IT" dirty="0" err="1"/>
              <a:t>Grundlagen</a:t>
            </a:r>
            <a:r>
              <a:rPr lang="it-IT" dirty="0"/>
              <a:t> </a:t>
            </a:r>
            <a:r>
              <a:rPr lang="it-IT" dirty="0" err="1"/>
              <a:t>für</a:t>
            </a:r>
            <a:r>
              <a:rPr lang="it-IT" dirty="0"/>
              <a:t> die </a:t>
            </a:r>
            <a:r>
              <a:rPr lang="it-IT" dirty="0" err="1"/>
              <a:t>meisten</a:t>
            </a:r>
            <a:r>
              <a:rPr lang="it-IT" dirty="0"/>
              <a:t> System </a:t>
            </a:r>
            <a:r>
              <a:rPr lang="it-IT" dirty="0" err="1"/>
              <a:t>heutzutage</a:t>
            </a:r>
            <a:r>
              <a:rPr lang="it-IT" dirty="0"/>
              <a:t>, und </a:t>
            </a:r>
            <a:r>
              <a:rPr lang="it-IT" dirty="0" err="1"/>
              <a:t>genau</a:t>
            </a:r>
            <a:r>
              <a:rPr lang="it-IT" dirty="0"/>
              <a:t> so </a:t>
            </a:r>
            <a:r>
              <a:rPr lang="it-IT" dirty="0" err="1"/>
              <a:t>ist</a:t>
            </a:r>
            <a:r>
              <a:rPr lang="it-IT" dirty="0"/>
              <a:t> es </a:t>
            </a:r>
            <a:r>
              <a:rPr lang="it-IT" dirty="0" err="1"/>
              <a:t>auch</a:t>
            </a:r>
            <a:r>
              <a:rPr lang="it-IT" dirty="0"/>
              <a:t> bei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Systemen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uns</a:t>
            </a:r>
            <a:r>
              <a:rPr lang="it-IT" dirty="0"/>
              <a:t> </a:t>
            </a:r>
            <a:r>
              <a:rPr lang="it-IT" dirty="0" err="1"/>
              <a:t>anschauen</a:t>
            </a:r>
            <a:r>
              <a:rPr lang="it-IT" dirty="0"/>
              <a:t> </a:t>
            </a:r>
            <a:r>
              <a:rPr lang="it-IT" dirty="0" err="1"/>
              <a:t>wie</a:t>
            </a:r>
            <a:r>
              <a:rPr lang="it-IT" dirty="0"/>
              <a:t> </a:t>
            </a:r>
            <a:r>
              <a:rPr lang="it-IT" dirty="0" err="1"/>
              <a:t>Daten</a:t>
            </a:r>
            <a:r>
              <a:rPr lang="it-IT" dirty="0"/>
              <a:t> </a:t>
            </a:r>
            <a:r>
              <a:rPr lang="it-IT" dirty="0" err="1"/>
              <a:t>gesammelt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und </a:t>
            </a:r>
            <a:r>
              <a:rPr lang="it-IT" dirty="0" err="1"/>
              <a:t>wie</a:t>
            </a:r>
            <a:r>
              <a:rPr lang="it-IT" dirty="0"/>
              <a:t> </a:t>
            </a:r>
            <a:r>
              <a:rPr lang="it-IT" dirty="0" err="1"/>
              <a:t>sie</a:t>
            </a:r>
            <a:r>
              <a:rPr lang="it-IT" dirty="0"/>
              <a:t> </a:t>
            </a:r>
            <a:r>
              <a:rPr lang="it-IT" dirty="0" err="1"/>
              <a:t>benutzt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uns</a:t>
            </a:r>
            <a:r>
              <a:rPr lang="it-IT" dirty="0"/>
              <a:t> </a:t>
            </a:r>
            <a:r>
              <a:rPr lang="it-IT" dirty="0" err="1"/>
              <a:t>auch</a:t>
            </a:r>
            <a:r>
              <a:rPr lang="it-IT" dirty="0"/>
              <a:t> </a:t>
            </a:r>
            <a:r>
              <a:rPr lang="it-IT" dirty="0" err="1"/>
              <a:t>eine</a:t>
            </a:r>
            <a:r>
              <a:rPr lang="it-IT" dirty="0"/>
              <a:t> state of the art </a:t>
            </a:r>
            <a:r>
              <a:rPr lang="it-IT" dirty="0" err="1"/>
              <a:t>Architektur</a:t>
            </a:r>
            <a:r>
              <a:rPr lang="it-IT" dirty="0"/>
              <a:t> </a:t>
            </a:r>
            <a:r>
              <a:rPr lang="it-IT" dirty="0" err="1"/>
              <a:t>anschauen</a:t>
            </a:r>
            <a:r>
              <a:rPr lang="it-IT" dirty="0"/>
              <a:t> und </a:t>
            </a:r>
            <a:r>
              <a:rPr lang="it-IT" dirty="0" err="1"/>
              <a:t>verschieden</a:t>
            </a:r>
            <a:r>
              <a:rPr lang="it-IT" dirty="0"/>
              <a:t> </a:t>
            </a:r>
            <a:r>
              <a:rPr lang="it-IT" dirty="0" err="1"/>
              <a:t>technische</a:t>
            </a:r>
            <a:r>
              <a:rPr lang="it-IT" dirty="0"/>
              <a:t> </a:t>
            </a:r>
            <a:r>
              <a:rPr lang="it-IT" dirty="0" err="1"/>
              <a:t>Ansätze</a:t>
            </a:r>
            <a:r>
              <a:rPr lang="it-IT" dirty="0"/>
              <a:t> </a:t>
            </a:r>
            <a:r>
              <a:rPr lang="it-IT" dirty="0" err="1"/>
              <a:t>miteinander</a:t>
            </a:r>
            <a:r>
              <a:rPr lang="it-IT" dirty="0"/>
              <a:t> </a:t>
            </a:r>
            <a:r>
              <a:rPr lang="it-IT" dirty="0" err="1"/>
              <a:t>vergleichen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auch</a:t>
            </a:r>
            <a:r>
              <a:rPr lang="it-IT" dirty="0"/>
              <a:t> </a:t>
            </a:r>
            <a:r>
              <a:rPr lang="it-IT" dirty="0" err="1"/>
              <a:t>auch</a:t>
            </a:r>
            <a:r>
              <a:rPr lang="it-IT" dirty="0"/>
              <a:t> </a:t>
            </a:r>
            <a:r>
              <a:rPr lang="it-IT" dirty="0" err="1"/>
              <a:t>auf</a:t>
            </a:r>
            <a:r>
              <a:rPr lang="it-IT" dirty="0"/>
              <a:t> die </a:t>
            </a:r>
            <a:r>
              <a:rPr lang="it-IT" dirty="0" err="1"/>
              <a:t>Schwächen</a:t>
            </a:r>
            <a:r>
              <a:rPr lang="it-IT" dirty="0"/>
              <a:t> von SI-</a:t>
            </a:r>
            <a:r>
              <a:rPr lang="it-IT" dirty="0" err="1"/>
              <a:t>Systemen</a:t>
            </a:r>
            <a:r>
              <a:rPr lang="it-IT" dirty="0"/>
              <a:t> </a:t>
            </a:r>
            <a:r>
              <a:rPr lang="it-IT" dirty="0" err="1"/>
              <a:t>eingehen</a:t>
            </a:r>
            <a:r>
              <a:rPr lang="it-IT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Basierend</a:t>
            </a:r>
            <a:r>
              <a:rPr lang="it-IT" dirty="0"/>
              <a:t> </a:t>
            </a:r>
            <a:r>
              <a:rPr lang="it-IT" dirty="0" err="1"/>
              <a:t>auf</a:t>
            </a:r>
            <a:r>
              <a:rPr lang="it-IT" dirty="0"/>
              <a:t> de </a:t>
            </a:r>
            <a:r>
              <a:rPr lang="it-IT" dirty="0" err="1"/>
              <a:t>ganzen</a:t>
            </a:r>
            <a:r>
              <a:rPr lang="it-IT" dirty="0"/>
              <a:t> </a:t>
            </a:r>
            <a:r>
              <a:rPr lang="it-IT" dirty="0" err="1"/>
              <a:t>Informationen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versuchen</a:t>
            </a:r>
            <a:r>
              <a:rPr lang="it-IT" dirty="0"/>
              <a:t> in die </a:t>
            </a:r>
            <a:r>
              <a:rPr lang="it-IT" dirty="0" err="1"/>
              <a:t>Zukunft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blicken</a:t>
            </a:r>
            <a:r>
              <a:rPr lang="it-IT" dirty="0"/>
              <a:t> und </a:t>
            </a:r>
            <a:r>
              <a:rPr lang="it-IT" dirty="0" err="1"/>
              <a:t>natürlich</a:t>
            </a:r>
            <a:r>
              <a:rPr lang="it-IT" dirty="0"/>
              <a:t> </a:t>
            </a:r>
            <a:r>
              <a:rPr lang="it-IT" dirty="0" err="1"/>
              <a:t>über</a:t>
            </a:r>
            <a:r>
              <a:rPr lang="it-IT" dirty="0"/>
              <a:t> </a:t>
            </a:r>
            <a:r>
              <a:rPr lang="it-IT" dirty="0" err="1"/>
              <a:t>mögliche</a:t>
            </a:r>
            <a:r>
              <a:rPr lang="it-IT" dirty="0"/>
              <a:t> </a:t>
            </a:r>
            <a:r>
              <a:rPr lang="it-IT" dirty="0" err="1"/>
              <a:t>Entwicklungen</a:t>
            </a:r>
            <a:r>
              <a:rPr lang="it-IT" dirty="0"/>
              <a:t> </a:t>
            </a:r>
            <a:r>
              <a:rPr lang="it-IT" dirty="0" err="1"/>
              <a:t>uns</a:t>
            </a:r>
            <a:r>
              <a:rPr lang="it-IT" dirty="0"/>
              <a:t> </a:t>
            </a:r>
            <a:r>
              <a:rPr lang="it-IT" dirty="0" err="1"/>
              <a:t>unterhalten</a:t>
            </a:r>
            <a:r>
              <a:rPr lang="it-IT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18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Was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ist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einfachste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Definition von Sprecher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Identifikation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: SI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ist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eine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biometrische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Technologie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Personen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Anhand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ihrer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einzigartigen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Stimmmerkmale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identifiziert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Also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basiert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diese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Technologie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an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einem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biologischen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Merkmal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: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nämlich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unsere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The Bold Font" pitchFamily="2" charset="0"/>
              </a:rPr>
              <a:t>Ich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finde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auch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mega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interessant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was die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Unterschiede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zwischen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Mensch und Computer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im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Kontext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SI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sind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Menschen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nehmen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akustische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Hinweise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wahr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haben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Kontextuelle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Information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z.B.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unserer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Sicht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über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Sprache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haben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ein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sehr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eiffizientes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Gedächtnis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über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Stimmerkennung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 err="1">
                <a:effectLst/>
                <a:latin typeface="The Bold Font" pitchFamily="2" charset="0"/>
              </a:rPr>
              <a:t>Maschinen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basieren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eher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auf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Merkmalextraktion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modellierung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…was das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genau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ist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warden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uns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gleich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anschauen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um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dann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vergleihen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eine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Entscheidung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treffen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The Bold Font" pitchFamily="2" charset="0"/>
              </a:rPr>
              <a:t>Was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heißt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es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aber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genau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?...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Menschen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sind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anpassungsfähiger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wenn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die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unserer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Mutter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hören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auch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wenn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sie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krank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ist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weil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sie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Halsschmerzen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hat, warden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sie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trotzdem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erkennen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Computer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dagegen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haben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Schwierigkeiten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damit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Computer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brauchen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riesige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Mengen an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Daten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um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erkennen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unterscheiden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Für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euch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reicht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mir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heute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zuzuhören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ihr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könnten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meine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morgen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im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Flour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erkennen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Maschine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können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ohne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Unterbrechung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analysiren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während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wir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Menschen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abgelenkt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warden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können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somit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unsere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Aufmerksamkeit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auf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andere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Aufgaben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verteilen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, die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nicht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Erkennung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tun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haben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</a:p>
          <a:p>
            <a:pPr algn="l"/>
            <a:endParaRPr lang="en-GB" sz="1200" b="0" i="0" u="none" strike="noStrike" dirty="0">
              <a:solidFill>
                <a:srgbClr val="000000"/>
              </a:solidFill>
              <a:effectLst/>
              <a:latin typeface="The Bold Font" pitchFamily="2" charset="0"/>
            </a:endParaRPr>
          </a:p>
          <a:p>
            <a:pPr algn="l"/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6606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Aber…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Warum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ist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Sprecher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Identifikation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wichtig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. Und die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einfache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Antwort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lautet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: “Weil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diese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Technologie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einen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riesigen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Spektrum an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Anwendungsmöglichkeiten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hat.”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Z.B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dient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Sprecher Identification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als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nicht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invasive und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bequeme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Sicherheits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und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Authentifizierungs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Methode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. Es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gibt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ciele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Unternehmen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, die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ihre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Kunden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durch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die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einzigartigen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Stimmenmerkmale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identifizieren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, bevor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sie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Transaktionen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durchführen</a:t>
            </a:r>
            <a:endParaRPr lang="en-GB" b="1" i="0" u="none" strike="noStrike" dirty="0">
              <a:solidFill>
                <a:srgbClr val="000000"/>
              </a:solidFill>
              <a:effectLst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SI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findet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auch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Anwendung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in  der 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Forensik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. In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Strafuntersuchungen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rechtlichen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Verfahren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indem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Personen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anhand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von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Sprachaufnahmen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identifiziert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dient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als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entscheidendes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Beweis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vor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Gericht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Menschen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körperlicher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motorischer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Beieinträchtigung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profitieren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von SI, in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dem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Sie  IoT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Geräte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durch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ihre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Stimme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benutzen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können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natürlich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nur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auf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ihre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Stimme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einstellt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Aber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natürlich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spielt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Sprecher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Identifikation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eine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zentrale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Rolle in der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personalisierung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von Mensch Computer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Interaktion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Wir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kennen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alle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Technologien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wie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Siri,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ChatGPT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Voice Mode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oder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Gemini,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natürlich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nur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auf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unsere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Persönliche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Stimme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eingestellt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GB" b="1" i="0" u="none" strike="noStrike" dirty="0">
              <a:solidFill>
                <a:srgbClr val="000000"/>
              </a:solidFill>
              <a:effectLst/>
            </a:endParaRP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1805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große</a:t>
            </a:r>
            <a:r>
              <a:rPr lang="it-IT" dirty="0"/>
              <a:t> </a:t>
            </a:r>
            <a:r>
              <a:rPr lang="it-IT" dirty="0" err="1"/>
              <a:t>Forschungsgebiet</a:t>
            </a:r>
            <a:r>
              <a:rPr lang="it-IT" dirty="0"/>
              <a:t> </a:t>
            </a:r>
            <a:r>
              <a:rPr lang="it-IT" dirty="0" err="1"/>
              <a:t>heißt</a:t>
            </a:r>
            <a:r>
              <a:rPr lang="it-IT" dirty="0"/>
              <a:t> </a:t>
            </a:r>
            <a:r>
              <a:rPr lang="it-IT" dirty="0" err="1"/>
              <a:t>Spreaker</a:t>
            </a:r>
            <a:r>
              <a:rPr lang="it-IT" dirty="0"/>
              <a:t> </a:t>
            </a:r>
            <a:r>
              <a:rPr lang="it-IT" dirty="0" err="1"/>
              <a:t>Recognition</a:t>
            </a:r>
            <a:r>
              <a:rPr lang="it-IT" dirty="0"/>
              <a:t> und </a:t>
            </a:r>
            <a:r>
              <a:rPr lang="it-IT" dirty="0" err="1"/>
              <a:t>befasst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ganz</a:t>
            </a:r>
            <a:r>
              <a:rPr lang="it-IT" dirty="0"/>
              <a:t> </a:t>
            </a:r>
            <a:r>
              <a:rPr lang="it-IT" dirty="0" err="1"/>
              <a:t>allgemein</a:t>
            </a:r>
            <a:r>
              <a:rPr lang="it-IT" dirty="0"/>
              <a:t> </a:t>
            </a:r>
            <a:r>
              <a:rPr lang="it-IT" dirty="0" err="1"/>
              <a:t>damit</a:t>
            </a:r>
            <a:r>
              <a:rPr lang="it-IT" dirty="0"/>
              <a:t> </a:t>
            </a:r>
            <a:r>
              <a:rPr lang="it-IT" dirty="0" err="1"/>
              <a:t>Menschen</a:t>
            </a:r>
            <a:r>
              <a:rPr lang="it-IT" dirty="0"/>
              <a:t> </a:t>
            </a:r>
            <a:r>
              <a:rPr lang="it-IT" dirty="0" err="1"/>
              <a:t>Anhand</a:t>
            </a:r>
            <a:r>
              <a:rPr lang="it-IT" dirty="0"/>
              <a:t> </a:t>
            </a:r>
            <a:r>
              <a:rPr lang="it-IT" dirty="0" err="1"/>
              <a:t>ihrer</a:t>
            </a:r>
            <a:r>
              <a:rPr lang="it-IT" dirty="0"/>
              <a:t> </a:t>
            </a:r>
            <a:r>
              <a:rPr lang="it-IT" dirty="0" err="1"/>
              <a:t>Stimme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erkennen</a:t>
            </a:r>
            <a:r>
              <a:rPr lang="it-IT" dirty="0"/>
              <a:t>. </a:t>
            </a:r>
            <a:r>
              <a:rPr lang="it-IT" dirty="0" err="1"/>
              <a:t>Dieses</a:t>
            </a:r>
            <a:r>
              <a:rPr lang="it-IT" dirty="0"/>
              <a:t> </a:t>
            </a:r>
            <a:r>
              <a:rPr lang="it-IT" dirty="0" err="1"/>
              <a:t>Forschungsgebiet</a:t>
            </a:r>
            <a:r>
              <a:rPr lang="it-IT" dirty="0"/>
              <a:t> </a:t>
            </a:r>
            <a:r>
              <a:rPr lang="it-IT" dirty="0" err="1"/>
              <a:t>unterteilt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in </a:t>
            </a:r>
            <a:r>
              <a:rPr lang="it-IT" dirty="0" err="1"/>
              <a:t>zwei</a:t>
            </a:r>
            <a:r>
              <a:rPr lang="it-IT" dirty="0"/>
              <a:t> </a:t>
            </a:r>
            <a:r>
              <a:rPr lang="it-IT" dirty="0" err="1"/>
              <a:t>Bereiche</a:t>
            </a:r>
            <a:r>
              <a:rPr lang="it-IT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Speaker </a:t>
            </a:r>
            <a:r>
              <a:rPr lang="it-IT" dirty="0" err="1"/>
              <a:t>Verifikation</a:t>
            </a:r>
            <a:r>
              <a:rPr lang="it-IT" dirty="0"/>
              <a:t>: </a:t>
            </a:r>
            <a:r>
              <a:rPr lang="it-IT" dirty="0" err="1"/>
              <a:t>Hier</a:t>
            </a:r>
            <a:r>
              <a:rPr lang="it-IT" dirty="0"/>
              <a:t> </a:t>
            </a:r>
            <a:r>
              <a:rPr lang="it-IT" dirty="0" err="1"/>
              <a:t>gibt</a:t>
            </a:r>
            <a:r>
              <a:rPr lang="it-IT" dirty="0"/>
              <a:t> </a:t>
            </a:r>
            <a:r>
              <a:rPr lang="it-IT" dirty="0" err="1"/>
              <a:t>ein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eine</a:t>
            </a:r>
            <a:r>
              <a:rPr lang="it-IT" dirty="0"/>
              <a:t> </a:t>
            </a:r>
            <a:r>
              <a:rPr lang="it-IT" dirty="0" err="1"/>
              <a:t>Identität</a:t>
            </a:r>
            <a:r>
              <a:rPr lang="it-IT" dirty="0"/>
              <a:t> </a:t>
            </a:r>
            <a:r>
              <a:rPr lang="it-IT" dirty="0" err="1"/>
              <a:t>vor</a:t>
            </a:r>
            <a:r>
              <a:rPr lang="it-IT" dirty="0"/>
              <a:t> und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verusche</a:t>
            </a:r>
            <a:r>
              <a:rPr lang="it-IT" dirty="0"/>
              <a:t> die </a:t>
            </a:r>
            <a:r>
              <a:rPr lang="it-IT" dirty="0" err="1"/>
              <a:t>Frage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beantworten</a:t>
            </a:r>
            <a:r>
              <a:rPr lang="it-IT" dirty="0"/>
              <a:t> «</a:t>
            </a:r>
            <a:r>
              <a:rPr lang="it-IT" dirty="0" err="1"/>
              <a:t>Ist</a:t>
            </a:r>
            <a:r>
              <a:rPr lang="it-IT" dirty="0"/>
              <a:t> </a:t>
            </a:r>
            <a:r>
              <a:rPr lang="it-IT" dirty="0" err="1"/>
              <a:t>diese</a:t>
            </a:r>
            <a:r>
              <a:rPr lang="it-IT" dirty="0"/>
              <a:t> </a:t>
            </a:r>
            <a:r>
              <a:rPr lang="it-IT" dirty="0" err="1"/>
              <a:t>Person</a:t>
            </a:r>
            <a:r>
              <a:rPr lang="it-IT" dirty="0"/>
              <a:t> </a:t>
            </a:r>
            <a:r>
              <a:rPr lang="it-IT" dirty="0" err="1"/>
              <a:t>wirklich</a:t>
            </a:r>
            <a:r>
              <a:rPr lang="it-IT" dirty="0"/>
              <a:t>, die </a:t>
            </a:r>
            <a:r>
              <a:rPr lang="it-IT" dirty="0" err="1"/>
              <a:t>für</a:t>
            </a:r>
            <a:r>
              <a:rPr lang="it-IT" dirty="0"/>
              <a:t> </a:t>
            </a:r>
            <a:r>
              <a:rPr lang="it-IT" dirty="0" err="1"/>
              <a:t>sie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ausgibt</a:t>
            </a:r>
            <a:r>
              <a:rPr lang="it-IT" dirty="0"/>
              <a:t>?»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zweiche</a:t>
            </a:r>
            <a:r>
              <a:rPr lang="it-IT" dirty="0"/>
              <a:t> </a:t>
            </a:r>
            <a:r>
              <a:rPr lang="it-IT" dirty="0" err="1"/>
              <a:t>Gebit</a:t>
            </a:r>
            <a:r>
              <a:rPr lang="it-IT" dirty="0"/>
              <a:t> und </a:t>
            </a:r>
            <a:r>
              <a:rPr lang="it-IT" dirty="0" err="1"/>
              <a:t>unser</a:t>
            </a:r>
            <a:r>
              <a:rPr lang="it-IT" dirty="0"/>
              <a:t> </a:t>
            </a:r>
            <a:r>
              <a:rPr lang="it-IT" dirty="0" err="1"/>
              <a:t>Thema</a:t>
            </a:r>
            <a:r>
              <a:rPr lang="it-IT" dirty="0"/>
              <a:t> </a:t>
            </a:r>
            <a:r>
              <a:rPr lang="it-IT" dirty="0" err="1"/>
              <a:t>für</a:t>
            </a:r>
            <a:r>
              <a:rPr lang="it-IT" dirty="0"/>
              <a:t> </a:t>
            </a:r>
            <a:r>
              <a:rPr lang="it-IT" dirty="0" err="1"/>
              <a:t>heute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Speaker </a:t>
            </a:r>
            <a:r>
              <a:rPr lang="it-IT" dirty="0" err="1"/>
              <a:t>Identifikationund</a:t>
            </a:r>
            <a:r>
              <a:rPr lang="it-IT" dirty="0"/>
              <a:t> </a:t>
            </a:r>
            <a:r>
              <a:rPr lang="it-IT" dirty="0" err="1"/>
              <a:t>beschäftigt</a:t>
            </a:r>
            <a:r>
              <a:rPr lang="it-IT" dirty="0"/>
              <a:t> </a:t>
            </a:r>
            <a:r>
              <a:rPr lang="it-IT" dirty="0" err="1"/>
              <a:t>isch</a:t>
            </a:r>
            <a:r>
              <a:rPr lang="it-IT" dirty="0"/>
              <a:t> </a:t>
            </a:r>
            <a:r>
              <a:rPr lang="it-IT" dirty="0" err="1"/>
              <a:t>mit</a:t>
            </a:r>
            <a:r>
              <a:rPr lang="it-IT" dirty="0"/>
              <a:t>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Frage</a:t>
            </a:r>
            <a:r>
              <a:rPr lang="it-IT" dirty="0"/>
              <a:t> «</a:t>
            </a:r>
            <a:r>
              <a:rPr lang="it-IT" dirty="0" err="1"/>
              <a:t>Wer</a:t>
            </a:r>
            <a:r>
              <a:rPr lang="it-IT" dirty="0"/>
              <a:t> </a:t>
            </a:r>
            <a:r>
              <a:rPr lang="it-IT" dirty="0" err="1"/>
              <a:t>Spricht</a:t>
            </a:r>
            <a:r>
              <a:rPr lang="it-IT" dirty="0"/>
              <a:t>?»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Es </a:t>
            </a:r>
            <a:r>
              <a:rPr lang="it-IT" dirty="0" err="1"/>
              <a:t>gibt</a:t>
            </a:r>
            <a:r>
              <a:rPr lang="it-IT" dirty="0"/>
              <a:t> </a:t>
            </a:r>
            <a:r>
              <a:rPr lang="it-IT" dirty="0" err="1"/>
              <a:t>zwei</a:t>
            </a:r>
            <a:r>
              <a:rPr lang="it-IT" dirty="0"/>
              <a:t> </a:t>
            </a:r>
            <a:r>
              <a:rPr lang="it-IT" dirty="0" err="1"/>
              <a:t>wichtige</a:t>
            </a:r>
            <a:r>
              <a:rPr lang="it-IT" dirty="0"/>
              <a:t> </a:t>
            </a:r>
            <a:r>
              <a:rPr lang="it-IT" dirty="0" err="1"/>
              <a:t>Merkmale</a:t>
            </a:r>
            <a:r>
              <a:rPr lang="it-IT" dirty="0"/>
              <a:t> von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Systemen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1. </a:t>
            </a:r>
            <a:r>
              <a:rPr lang="it-IT" dirty="0" err="1"/>
              <a:t>Ob</a:t>
            </a:r>
            <a:r>
              <a:rPr lang="it-IT" dirty="0"/>
              <a:t> </a:t>
            </a:r>
            <a:r>
              <a:rPr lang="it-IT" dirty="0" err="1"/>
              <a:t>sie</a:t>
            </a:r>
            <a:r>
              <a:rPr lang="it-IT" dirty="0"/>
              <a:t> </a:t>
            </a:r>
            <a:r>
              <a:rPr lang="it-IT" dirty="0" err="1"/>
              <a:t>ein</a:t>
            </a:r>
            <a:r>
              <a:rPr lang="it-IT" dirty="0"/>
              <a:t> open </a:t>
            </a:r>
            <a:r>
              <a:rPr lang="it-IT" dirty="0" err="1"/>
              <a:t>oder</a:t>
            </a:r>
            <a:r>
              <a:rPr lang="it-IT" dirty="0"/>
              <a:t> </a:t>
            </a:r>
            <a:r>
              <a:rPr lang="it-IT" dirty="0" err="1"/>
              <a:t>closed</a:t>
            </a:r>
            <a:r>
              <a:rPr lang="it-IT" dirty="0"/>
              <a:t> set System </a:t>
            </a:r>
            <a:r>
              <a:rPr lang="it-IT" dirty="0" err="1"/>
              <a:t>benutzen</a:t>
            </a:r>
            <a:r>
              <a:rPr lang="it-IT" dirty="0"/>
              <a:t>.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Systemen</a:t>
            </a:r>
            <a:r>
              <a:rPr lang="it-IT" dirty="0"/>
              <a:t> </a:t>
            </a:r>
            <a:r>
              <a:rPr lang="it-IT" dirty="0" err="1"/>
              <a:t>vergleichen</a:t>
            </a:r>
            <a:r>
              <a:rPr lang="it-IT" dirty="0"/>
              <a:t> </a:t>
            </a:r>
            <a:r>
              <a:rPr lang="it-IT" dirty="0" err="1"/>
              <a:t>eingehende</a:t>
            </a:r>
            <a:r>
              <a:rPr lang="it-IT" dirty="0"/>
              <a:t> </a:t>
            </a:r>
            <a:r>
              <a:rPr lang="it-IT" dirty="0" err="1"/>
              <a:t>Stimmen</a:t>
            </a:r>
            <a:r>
              <a:rPr lang="it-IT" dirty="0"/>
              <a:t>, </a:t>
            </a:r>
            <a:r>
              <a:rPr lang="it-IT" dirty="0" err="1"/>
              <a:t>mit</a:t>
            </a:r>
            <a:r>
              <a:rPr lang="it-IT" dirty="0"/>
              <a:t> </a:t>
            </a:r>
            <a:r>
              <a:rPr lang="it-IT" dirty="0" err="1"/>
              <a:t>schon</a:t>
            </a:r>
            <a:r>
              <a:rPr lang="it-IT" dirty="0"/>
              <a:t> </a:t>
            </a:r>
            <a:r>
              <a:rPr lang="it-IT" dirty="0" err="1"/>
              <a:t>vorgemerkten</a:t>
            </a:r>
            <a:r>
              <a:rPr lang="it-IT" dirty="0"/>
              <a:t> </a:t>
            </a:r>
            <a:r>
              <a:rPr lang="it-IT" dirty="0" err="1"/>
              <a:t>Stimmen</a:t>
            </a:r>
            <a:r>
              <a:rPr lang="it-IT" dirty="0"/>
              <a:t> </a:t>
            </a:r>
            <a:r>
              <a:rPr lang="it-IT" dirty="0" err="1"/>
              <a:t>mit</a:t>
            </a:r>
            <a:r>
              <a:rPr lang="it-IT" dirty="0"/>
              <a:t>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jeweiligen</a:t>
            </a:r>
            <a:r>
              <a:rPr lang="it-IT" dirty="0"/>
              <a:t> </a:t>
            </a:r>
            <a:r>
              <a:rPr lang="it-IT" dirty="0" err="1"/>
              <a:t>Identität</a:t>
            </a:r>
            <a:r>
              <a:rPr lang="it-IT" dirty="0"/>
              <a:t>, und </a:t>
            </a:r>
            <a:r>
              <a:rPr lang="it-IT" dirty="0" err="1"/>
              <a:t>finden</a:t>
            </a:r>
            <a:r>
              <a:rPr lang="it-IT" dirty="0"/>
              <a:t> </a:t>
            </a:r>
            <a:r>
              <a:rPr lang="it-IT" dirty="0" err="1"/>
              <a:t>somit</a:t>
            </a:r>
            <a:r>
              <a:rPr lang="it-IT" dirty="0"/>
              <a:t> </a:t>
            </a:r>
            <a:r>
              <a:rPr lang="it-IT" dirty="0" err="1"/>
              <a:t>Heraus</a:t>
            </a:r>
            <a:r>
              <a:rPr lang="it-IT" dirty="0"/>
              <a:t>, </a:t>
            </a:r>
            <a:r>
              <a:rPr lang="it-IT" dirty="0" err="1"/>
              <a:t>um</a:t>
            </a:r>
            <a:r>
              <a:rPr lang="it-IT" dirty="0"/>
              <a:t> </a:t>
            </a:r>
            <a:r>
              <a:rPr lang="it-IT" dirty="0" err="1"/>
              <a:t>wen</a:t>
            </a:r>
            <a:r>
              <a:rPr lang="it-IT" dirty="0"/>
              <a:t> es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handelt</a:t>
            </a:r>
            <a:r>
              <a:rPr lang="it-IT" dirty="0"/>
              <a:t>. Open und </a:t>
            </a:r>
            <a:r>
              <a:rPr lang="it-IT" dirty="0" err="1"/>
              <a:t>Closed</a:t>
            </a:r>
            <a:r>
              <a:rPr lang="it-IT" dirty="0"/>
              <a:t> </a:t>
            </a:r>
            <a:r>
              <a:rPr lang="it-IT" dirty="0" err="1"/>
              <a:t>bezieht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darauf</a:t>
            </a:r>
            <a:r>
              <a:rPr lang="it-IT" dirty="0"/>
              <a:t>, </a:t>
            </a:r>
            <a:r>
              <a:rPr lang="it-IT" dirty="0" err="1"/>
              <a:t>ob</a:t>
            </a:r>
            <a:r>
              <a:rPr lang="it-IT" dirty="0"/>
              <a:t> die </a:t>
            </a:r>
            <a:r>
              <a:rPr lang="it-IT" dirty="0" err="1"/>
              <a:t>Möglichkeit</a:t>
            </a:r>
            <a:r>
              <a:rPr lang="it-IT" dirty="0"/>
              <a:t> </a:t>
            </a:r>
            <a:r>
              <a:rPr lang="it-IT" dirty="0" err="1"/>
              <a:t>besteht</a:t>
            </a:r>
            <a:r>
              <a:rPr lang="it-IT" dirty="0"/>
              <a:t>, </a:t>
            </a:r>
            <a:r>
              <a:rPr lang="it-IT" dirty="0" err="1"/>
              <a:t>dass</a:t>
            </a:r>
            <a:r>
              <a:rPr lang="it-IT" dirty="0"/>
              <a:t> die </a:t>
            </a:r>
            <a:r>
              <a:rPr lang="it-IT" dirty="0" err="1"/>
              <a:t>eingehende</a:t>
            </a:r>
            <a:r>
              <a:rPr lang="it-IT" dirty="0"/>
              <a:t> </a:t>
            </a:r>
            <a:r>
              <a:rPr lang="it-IT" dirty="0" err="1"/>
              <a:t>Stimme</a:t>
            </a:r>
            <a:r>
              <a:rPr lang="it-IT" dirty="0"/>
              <a:t> </a:t>
            </a:r>
            <a:r>
              <a:rPr lang="it-IT" dirty="0" err="1"/>
              <a:t>unbekannt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(</a:t>
            </a:r>
            <a:r>
              <a:rPr lang="it-IT" dirty="0" err="1"/>
              <a:t>also</a:t>
            </a:r>
            <a:r>
              <a:rPr lang="it-IT" dirty="0"/>
              <a:t> open) </a:t>
            </a:r>
            <a:r>
              <a:rPr lang="it-IT" dirty="0" err="1"/>
              <a:t>oder</a:t>
            </a:r>
            <a:r>
              <a:rPr lang="it-IT" dirty="0"/>
              <a:t> </a:t>
            </a:r>
            <a:r>
              <a:rPr lang="it-IT" dirty="0" err="1"/>
              <a:t>ob</a:t>
            </a:r>
            <a:r>
              <a:rPr lang="it-IT" dirty="0"/>
              <a:t> die </a:t>
            </a:r>
            <a:r>
              <a:rPr lang="it-IT" dirty="0" err="1"/>
              <a:t>Stimme</a:t>
            </a:r>
            <a:r>
              <a:rPr lang="it-IT" dirty="0"/>
              <a:t> in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Datenbank</a:t>
            </a:r>
            <a:r>
              <a:rPr lang="it-IT" dirty="0"/>
              <a:t> </a:t>
            </a:r>
            <a:r>
              <a:rPr lang="it-IT" dirty="0" err="1"/>
              <a:t>schon</a:t>
            </a:r>
            <a:r>
              <a:rPr lang="it-IT" dirty="0"/>
              <a:t> </a:t>
            </a:r>
            <a:r>
              <a:rPr lang="it-IT" dirty="0" err="1"/>
              <a:t>vermerkt</a:t>
            </a:r>
            <a:r>
              <a:rPr lang="it-IT" dirty="0"/>
              <a:t> </a:t>
            </a:r>
            <a:r>
              <a:rPr lang="it-IT" dirty="0" err="1"/>
              <a:t>sein</a:t>
            </a:r>
            <a:r>
              <a:rPr lang="it-IT" dirty="0"/>
              <a:t> </a:t>
            </a:r>
            <a:r>
              <a:rPr lang="it-IT" dirty="0" err="1"/>
              <a:t>muss</a:t>
            </a:r>
            <a:r>
              <a:rPr lang="it-IT" dirty="0"/>
              <a:t>.(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closed</a:t>
            </a:r>
            <a:r>
              <a:rPr lang="it-IT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2. </a:t>
            </a:r>
            <a:r>
              <a:rPr lang="it-IT" dirty="0" err="1"/>
              <a:t>Ob</a:t>
            </a:r>
            <a:r>
              <a:rPr lang="it-IT" dirty="0"/>
              <a:t> es </a:t>
            </a:r>
            <a:r>
              <a:rPr lang="it-IT" dirty="0" err="1"/>
              <a:t>sind</a:t>
            </a:r>
            <a:r>
              <a:rPr lang="it-IT" dirty="0"/>
              <a:t> </a:t>
            </a:r>
            <a:r>
              <a:rPr lang="it-IT" dirty="0" err="1"/>
              <a:t>um</a:t>
            </a:r>
            <a:r>
              <a:rPr lang="it-IT" dirty="0"/>
              <a:t> </a:t>
            </a:r>
            <a:r>
              <a:rPr lang="it-IT" dirty="0" err="1"/>
              <a:t>einen</a:t>
            </a:r>
            <a:r>
              <a:rPr lang="it-IT" dirty="0"/>
              <a:t> Text </a:t>
            </a:r>
            <a:r>
              <a:rPr lang="it-IT" dirty="0" err="1"/>
              <a:t>Abhängigen</a:t>
            </a:r>
            <a:r>
              <a:rPr lang="it-IT" dirty="0"/>
              <a:t> System </a:t>
            </a:r>
            <a:r>
              <a:rPr lang="it-IT" dirty="0" err="1"/>
              <a:t>oder</a:t>
            </a:r>
            <a:r>
              <a:rPr lang="it-IT" dirty="0"/>
              <a:t> Text </a:t>
            </a:r>
            <a:r>
              <a:rPr lang="it-IT" dirty="0" err="1"/>
              <a:t>unabhängigen</a:t>
            </a:r>
            <a:r>
              <a:rPr lang="it-IT" dirty="0"/>
              <a:t> System </a:t>
            </a:r>
            <a:r>
              <a:rPr lang="it-IT" dirty="0" err="1"/>
              <a:t>handelt</a:t>
            </a:r>
            <a:r>
              <a:rPr lang="it-IT" dirty="0"/>
              <a:t>. Man </a:t>
            </a:r>
            <a:r>
              <a:rPr lang="it-IT" dirty="0" err="1"/>
              <a:t>gibt</a:t>
            </a:r>
            <a:r>
              <a:rPr lang="it-IT" dirty="0"/>
              <a:t> </a:t>
            </a:r>
            <a:r>
              <a:rPr lang="it-IT" dirty="0" err="1"/>
              <a:t>sozusagen</a:t>
            </a:r>
            <a:r>
              <a:rPr lang="it-IT" dirty="0"/>
              <a:t> </a:t>
            </a:r>
            <a:r>
              <a:rPr lang="it-IT" dirty="0" err="1"/>
              <a:t>einer</a:t>
            </a:r>
            <a:r>
              <a:rPr lang="it-IT" dirty="0"/>
              <a:t> </a:t>
            </a:r>
            <a:r>
              <a:rPr lang="it-IT" dirty="0" err="1"/>
              <a:t>Person</a:t>
            </a:r>
            <a:r>
              <a:rPr lang="it-IT" dirty="0"/>
              <a:t> </a:t>
            </a:r>
            <a:r>
              <a:rPr lang="it-IT" dirty="0" err="1"/>
              <a:t>vor</a:t>
            </a:r>
            <a:r>
              <a:rPr lang="it-IT" dirty="0"/>
              <a:t>,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sie</a:t>
            </a:r>
            <a:r>
              <a:rPr lang="it-IT" dirty="0"/>
              <a:t> </a:t>
            </a:r>
            <a:r>
              <a:rPr lang="it-IT" dirty="0" err="1"/>
              <a:t>ausprechen</a:t>
            </a:r>
            <a:r>
              <a:rPr lang="it-IT" dirty="0"/>
              <a:t> </a:t>
            </a:r>
            <a:r>
              <a:rPr lang="it-IT" dirty="0" err="1"/>
              <a:t>soll</a:t>
            </a:r>
            <a:r>
              <a:rPr lang="it-IT" dirty="0"/>
              <a:t>. </a:t>
            </a:r>
            <a:r>
              <a:rPr lang="it-IT" dirty="0" err="1"/>
              <a:t>Ich</a:t>
            </a:r>
            <a:r>
              <a:rPr lang="it-IT" dirty="0"/>
              <a:t> </a:t>
            </a:r>
            <a:r>
              <a:rPr lang="it-IT" dirty="0" err="1"/>
              <a:t>habe</a:t>
            </a:r>
            <a:r>
              <a:rPr lang="it-IT" dirty="0"/>
              <a:t> </a:t>
            </a:r>
            <a:r>
              <a:rPr lang="it-IT" dirty="0" err="1"/>
              <a:t>ja</a:t>
            </a:r>
            <a:r>
              <a:rPr lang="it-IT" dirty="0"/>
              <a:t> </a:t>
            </a:r>
            <a:r>
              <a:rPr lang="it-IT" dirty="0" err="1"/>
              <a:t>erwähnt</a:t>
            </a:r>
            <a:r>
              <a:rPr lang="it-IT" dirty="0"/>
              <a:t> </a:t>
            </a:r>
            <a:r>
              <a:rPr lang="it-IT" dirty="0" err="1"/>
              <a:t>das</a:t>
            </a:r>
            <a:r>
              <a:rPr lang="it-IT" dirty="0"/>
              <a:t> SI-</a:t>
            </a:r>
            <a:r>
              <a:rPr lang="it-IT" dirty="0" err="1"/>
              <a:t>Sytemen</a:t>
            </a:r>
            <a:r>
              <a:rPr lang="it-IT" dirty="0"/>
              <a:t> </a:t>
            </a:r>
            <a:r>
              <a:rPr lang="it-IT" dirty="0" err="1"/>
              <a:t>riesige</a:t>
            </a:r>
            <a:r>
              <a:rPr lang="it-IT" dirty="0"/>
              <a:t> </a:t>
            </a:r>
            <a:r>
              <a:rPr lang="it-IT" dirty="0" err="1"/>
              <a:t>Mengen</a:t>
            </a:r>
            <a:r>
              <a:rPr lang="it-IT" dirty="0"/>
              <a:t> an </a:t>
            </a:r>
            <a:r>
              <a:rPr lang="it-IT" dirty="0" err="1"/>
              <a:t>Daten</a:t>
            </a:r>
            <a:r>
              <a:rPr lang="it-IT" dirty="0"/>
              <a:t> </a:t>
            </a:r>
            <a:r>
              <a:rPr lang="it-IT" dirty="0" err="1"/>
              <a:t>brauche</a:t>
            </a:r>
            <a:r>
              <a:rPr lang="it-IT" dirty="0"/>
              <a:t>, und </a:t>
            </a:r>
            <a:r>
              <a:rPr lang="it-IT" dirty="0" err="1"/>
              <a:t>eine</a:t>
            </a:r>
            <a:r>
              <a:rPr lang="it-IT" dirty="0"/>
              <a:t> </a:t>
            </a:r>
            <a:r>
              <a:rPr lang="it-IT" dirty="0" err="1"/>
              <a:t>solche</a:t>
            </a:r>
            <a:r>
              <a:rPr lang="it-IT" dirty="0"/>
              <a:t> </a:t>
            </a:r>
            <a:r>
              <a:rPr lang="it-IT" dirty="0" err="1"/>
              <a:t>Anwendung</a:t>
            </a:r>
            <a:r>
              <a:rPr lang="it-IT" dirty="0"/>
              <a:t> </a:t>
            </a:r>
            <a:r>
              <a:rPr lang="it-IT" dirty="0" err="1"/>
              <a:t>vereinfacht</a:t>
            </a:r>
            <a:r>
              <a:rPr lang="it-IT" dirty="0"/>
              <a:t> </a:t>
            </a:r>
            <a:r>
              <a:rPr lang="it-IT" dirty="0" err="1"/>
              <a:t>natürlich</a:t>
            </a:r>
            <a:r>
              <a:rPr lang="it-IT" dirty="0"/>
              <a:t> die </a:t>
            </a:r>
            <a:r>
              <a:rPr lang="it-IT" dirty="0" err="1"/>
              <a:t>Identifikation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6498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/>
              <a:t>Lineare</a:t>
            </a:r>
            <a:r>
              <a:rPr lang="en-GB" b="1" dirty="0"/>
              <a:t> </a:t>
            </a:r>
            <a:r>
              <a:rPr lang="en-GB" b="1" dirty="0" err="1"/>
              <a:t>Prädiktions-Cepstrum-Koeffizienten</a:t>
            </a:r>
            <a:r>
              <a:rPr lang="en-GB" b="1" dirty="0"/>
              <a:t> (LPCC):</a:t>
            </a:r>
            <a:r>
              <a:rPr lang="en-GB" dirty="0"/>
              <a:t> 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Merkmale</a:t>
            </a:r>
            <a:r>
              <a:rPr lang="en-GB" dirty="0"/>
              <a:t> </a:t>
            </a:r>
            <a:r>
              <a:rPr lang="en-GB" dirty="0" err="1"/>
              <a:t>erfassen</a:t>
            </a:r>
            <a:r>
              <a:rPr lang="en-GB" dirty="0"/>
              <a:t> </a:t>
            </a:r>
            <a:r>
              <a:rPr lang="en-GB" dirty="0" err="1"/>
              <a:t>individuelle</a:t>
            </a:r>
            <a:r>
              <a:rPr lang="en-GB" dirty="0"/>
              <a:t> </a:t>
            </a:r>
            <a:r>
              <a:rPr lang="en-GB" dirty="0" err="1"/>
              <a:t>Stimmcharakteristika</a:t>
            </a:r>
            <a:r>
              <a:rPr lang="en-GB" dirty="0"/>
              <a:t> und </a:t>
            </a:r>
            <a:r>
              <a:rPr lang="en-GB" dirty="0" err="1"/>
              <a:t>erhöhen</a:t>
            </a:r>
            <a:r>
              <a:rPr lang="en-GB" dirty="0"/>
              <a:t> so die </a:t>
            </a:r>
            <a:r>
              <a:rPr lang="en-GB" dirty="0" err="1"/>
              <a:t>Erkennungsgenauigkeit</a:t>
            </a:r>
            <a:r>
              <a:rPr lang="en-GB" dirty="0"/>
              <a:t>.</a:t>
            </a:r>
          </a:p>
          <a:p>
            <a:r>
              <a:rPr lang="en-GB" b="1" dirty="0"/>
              <a:t>Hidden-Markov-</a:t>
            </a:r>
            <a:r>
              <a:rPr lang="en-GB" b="1" dirty="0" err="1"/>
              <a:t>Modelle</a:t>
            </a:r>
            <a:r>
              <a:rPr lang="en-GB" b="1" dirty="0"/>
              <a:t> (HMM):</a:t>
            </a:r>
            <a:r>
              <a:rPr lang="en-GB" dirty="0"/>
              <a:t> Sie </a:t>
            </a:r>
            <a:r>
              <a:rPr lang="en-GB" dirty="0" err="1"/>
              <a:t>modellieren</a:t>
            </a:r>
            <a:r>
              <a:rPr lang="en-GB" dirty="0"/>
              <a:t> </a:t>
            </a:r>
            <a:r>
              <a:rPr lang="en-GB" dirty="0" err="1"/>
              <a:t>zeitliche</a:t>
            </a:r>
            <a:r>
              <a:rPr lang="en-GB" dirty="0"/>
              <a:t> </a:t>
            </a:r>
            <a:r>
              <a:rPr lang="en-GB" dirty="0" err="1"/>
              <a:t>Sprachmuster</a:t>
            </a:r>
            <a:r>
              <a:rPr lang="en-GB" dirty="0"/>
              <a:t> und </a:t>
            </a:r>
            <a:r>
              <a:rPr lang="en-GB" dirty="0" err="1"/>
              <a:t>ermöglichen</a:t>
            </a:r>
            <a:r>
              <a:rPr lang="en-GB" dirty="0"/>
              <a:t>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präzisere</a:t>
            </a:r>
            <a:r>
              <a:rPr lang="en-GB" dirty="0"/>
              <a:t> </a:t>
            </a:r>
            <a:r>
              <a:rPr lang="en-GB" dirty="0" err="1"/>
              <a:t>Identifikation</a:t>
            </a:r>
            <a:r>
              <a:rPr lang="en-GB" dirty="0"/>
              <a:t> von </a:t>
            </a:r>
            <a:r>
              <a:rPr lang="en-GB" dirty="0" err="1"/>
              <a:t>Sprechern</a:t>
            </a:r>
            <a:r>
              <a:rPr lang="en-GB" dirty="0"/>
              <a:t>.</a:t>
            </a:r>
          </a:p>
          <a:p>
            <a:r>
              <a:rPr lang="en-GB" b="1" dirty="0" err="1"/>
              <a:t>Standardisierte</a:t>
            </a:r>
            <a:r>
              <a:rPr lang="en-GB" b="1" dirty="0"/>
              <a:t> Benchmarks </a:t>
            </a:r>
            <a:r>
              <a:rPr lang="en-GB" b="1" dirty="0" err="1"/>
              <a:t>durch</a:t>
            </a:r>
            <a:r>
              <a:rPr lang="en-GB" b="1" dirty="0"/>
              <a:t> NIST:</a:t>
            </a:r>
            <a:r>
              <a:rPr lang="en-GB" dirty="0"/>
              <a:t> Das National Institute of Standards and Technology (NIST) hat </a:t>
            </a:r>
            <a:r>
              <a:rPr lang="en-GB" dirty="0" err="1"/>
              <a:t>standardisierte</a:t>
            </a:r>
            <a:r>
              <a:rPr lang="en-GB" dirty="0"/>
              <a:t> Benchmarks und </a:t>
            </a:r>
            <a:r>
              <a:rPr lang="en-GB" dirty="0" err="1"/>
              <a:t>Evaluierungsrichtlinien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die </a:t>
            </a:r>
            <a:r>
              <a:rPr lang="en-GB" dirty="0" err="1"/>
              <a:t>Sprechererkennung</a:t>
            </a:r>
            <a:r>
              <a:rPr lang="en-GB" dirty="0"/>
              <a:t> </a:t>
            </a:r>
            <a:r>
              <a:rPr lang="en-GB" dirty="0" err="1"/>
              <a:t>entwickelt</a:t>
            </a:r>
            <a:r>
              <a:rPr lang="en-GB" dirty="0"/>
              <a:t>, die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einheitliche</a:t>
            </a:r>
            <a:r>
              <a:rPr lang="en-GB" dirty="0"/>
              <a:t> </a:t>
            </a:r>
            <a:r>
              <a:rPr lang="en-GB" dirty="0" err="1"/>
              <a:t>Grundlage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den </a:t>
            </a:r>
            <a:r>
              <a:rPr lang="en-GB" dirty="0" err="1"/>
              <a:t>Vergleich</a:t>
            </a:r>
            <a:r>
              <a:rPr lang="en-GB" dirty="0"/>
              <a:t> </a:t>
            </a:r>
            <a:r>
              <a:rPr lang="en-GB" dirty="0" err="1"/>
              <a:t>verschiedener</a:t>
            </a:r>
            <a:r>
              <a:rPr lang="en-GB" dirty="0"/>
              <a:t> </a:t>
            </a:r>
            <a:r>
              <a:rPr lang="en-GB" dirty="0" err="1"/>
              <a:t>Systeme</a:t>
            </a:r>
            <a:r>
              <a:rPr lang="en-GB" dirty="0"/>
              <a:t> und </a:t>
            </a:r>
            <a:r>
              <a:rPr lang="en-GB" dirty="0" err="1"/>
              <a:t>Algorithmen</a:t>
            </a:r>
            <a:r>
              <a:rPr lang="en-GB" dirty="0"/>
              <a:t> </a:t>
            </a:r>
            <a:r>
              <a:rPr lang="en-GB" dirty="0" err="1"/>
              <a:t>bieten</a:t>
            </a:r>
            <a:r>
              <a:rPr lang="en-GB" dirty="0"/>
              <a:t>.</a:t>
            </a:r>
          </a:p>
          <a:p>
            <a:r>
              <a:rPr lang="en-GB" b="1" dirty="0" err="1"/>
              <a:t>Entwicklung</a:t>
            </a:r>
            <a:r>
              <a:rPr lang="en-GB" b="1" dirty="0"/>
              <a:t> </a:t>
            </a:r>
            <a:r>
              <a:rPr lang="en-GB" b="1" dirty="0" err="1"/>
              <a:t>großer</a:t>
            </a:r>
            <a:r>
              <a:rPr lang="en-GB" b="1" dirty="0"/>
              <a:t> </a:t>
            </a:r>
            <a:r>
              <a:rPr lang="en-GB" b="1" dirty="0" err="1"/>
              <a:t>Sprachdatenbanken</a:t>
            </a:r>
            <a:r>
              <a:rPr lang="en-GB" b="1" dirty="0"/>
              <a:t>:</a:t>
            </a:r>
            <a:r>
              <a:rPr lang="en-GB" dirty="0"/>
              <a:t> </a:t>
            </a:r>
            <a:r>
              <a:rPr lang="en-GB" dirty="0" err="1"/>
              <a:t>Umfangreiche</a:t>
            </a:r>
            <a:r>
              <a:rPr lang="en-GB" dirty="0"/>
              <a:t> </a:t>
            </a:r>
            <a:r>
              <a:rPr lang="en-GB" dirty="0" err="1"/>
              <a:t>Sammlungen</a:t>
            </a:r>
            <a:r>
              <a:rPr lang="en-GB" dirty="0"/>
              <a:t> von </a:t>
            </a:r>
            <a:r>
              <a:rPr lang="en-GB" dirty="0" err="1"/>
              <a:t>Sprachaufnahmen</a:t>
            </a:r>
            <a:r>
              <a:rPr lang="en-GB" dirty="0"/>
              <a:t> </a:t>
            </a:r>
            <a:r>
              <a:rPr lang="en-GB" dirty="0" err="1"/>
              <a:t>ermöglichen</a:t>
            </a:r>
            <a:r>
              <a:rPr lang="en-GB" dirty="0"/>
              <a:t> das Training </a:t>
            </a:r>
            <a:r>
              <a:rPr lang="en-GB" dirty="0" err="1"/>
              <a:t>robuster</a:t>
            </a:r>
            <a:r>
              <a:rPr lang="en-GB" dirty="0"/>
              <a:t> und </a:t>
            </a:r>
            <a:r>
              <a:rPr lang="en-GB" dirty="0" err="1"/>
              <a:t>vielseitiger</a:t>
            </a:r>
            <a:r>
              <a:rPr lang="en-GB" dirty="0"/>
              <a:t> </a:t>
            </a:r>
            <a:r>
              <a:rPr lang="en-GB" dirty="0" err="1"/>
              <a:t>Erkennungssysteme</a:t>
            </a:r>
            <a:r>
              <a:rPr lang="en-GB" dirty="0"/>
              <a:t>.</a:t>
            </a:r>
          </a:p>
          <a:p>
            <a:r>
              <a:rPr lang="en-GB" b="1" dirty="0" err="1"/>
              <a:t>Einsatz</a:t>
            </a:r>
            <a:r>
              <a:rPr lang="en-GB" b="1" dirty="0"/>
              <a:t> von </a:t>
            </a:r>
            <a:r>
              <a:rPr lang="en-GB" b="1" dirty="0" err="1"/>
              <a:t>Neuronalen</a:t>
            </a:r>
            <a:r>
              <a:rPr lang="en-GB" b="1" dirty="0"/>
              <a:t> </a:t>
            </a:r>
            <a:r>
              <a:rPr lang="en-GB" b="1" dirty="0" err="1"/>
              <a:t>Netzen</a:t>
            </a:r>
            <a:r>
              <a:rPr lang="en-GB" b="1" dirty="0"/>
              <a:t>:</a:t>
            </a:r>
            <a:r>
              <a:rPr lang="en-GB" dirty="0"/>
              <a:t> </a:t>
            </a:r>
            <a:r>
              <a:rPr lang="en-GB" dirty="0" err="1"/>
              <a:t>Künstliche</a:t>
            </a:r>
            <a:r>
              <a:rPr lang="en-GB" dirty="0"/>
              <a:t> </a:t>
            </a:r>
            <a:r>
              <a:rPr lang="en-GB" dirty="0" err="1"/>
              <a:t>neuronale</a:t>
            </a:r>
            <a:r>
              <a:rPr lang="en-GB" dirty="0"/>
              <a:t> </a:t>
            </a:r>
            <a:r>
              <a:rPr lang="en-GB" dirty="0" err="1"/>
              <a:t>Netze</a:t>
            </a:r>
            <a:r>
              <a:rPr lang="en-GB" dirty="0"/>
              <a:t> und </a:t>
            </a:r>
            <a:r>
              <a:rPr lang="en-GB" dirty="0" err="1"/>
              <a:t>andere</a:t>
            </a:r>
            <a:r>
              <a:rPr lang="en-GB" dirty="0"/>
              <a:t> </a:t>
            </a:r>
            <a:r>
              <a:rPr lang="en-GB" dirty="0" err="1"/>
              <a:t>maschinelle</a:t>
            </a:r>
            <a:r>
              <a:rPr lang="en-GB" dirty="0"/>
              <a:t> </a:t>
            </a:r>
            <a:r>
              <a:rPr lang="en-GB" dirty="0" err="1"/>
              <a:t>Lernverfahren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die </a:t>
            </a:r>
            <a:r>
              <a:rPr lang="en-GB" dirty="0" err="1"/>
              <a:t>Sprechererkennung</a:t>
            </a:r>
            <a:r>
              <a:rPr lang="en-GB" dirty="0"/>
              <a:t> </a:t>
            </a:r>
            <a:r>
              <a:rPr lang="en-GB" dirty="0" err="1"/>
              <a:t>eingesetzt</a:t>
            </a:r>
            <a:r>
              <a:rPr lang="en-GB" dirty="0"/>
              <a:t>, um </a:t>
            </a:r>
            <a:r>
              <a:rPr lang="en-GB" dirty="0" err="1"/>
              <a:t>komplexe</a:t>
            </a:r>
            <a:r>
              <a:rPr lang="en-GB" dirty="0"/>
              <a:t> </a:t>
            </a:r>
            <a:r>
              <a:rPr lang="en-GB" dirty="0" err="1"/>
              <a:t>Sprachmuster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erkennen</a:t>
            </a:r>
            <a:r>
              <a:rPr lang="en-GB" dirty="0"/>
              <a:t> und die </a:t>
            </a:r>
            <a:r>
              <a:rPr lang="en-GB" dirty="0" err="1"/>
              <a:t>Robustheit</a:t>
            </a:r>
            <a:r>
              <a:rPr lang="en-GB" dirty="0"/>
              <a:t> der </a:t>
            </a:r>
            <a:r>
              <a:rPr lang="en-GB" dirty="0" err="1"/>
              <a:t>Systeme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erhöhen</a:t>
            </a:r>
            <a:r>
              <a:rPr lang="en-GB" dirty="0"/>
              <a:t>. </a:t>
            </a:r>
          </a:p>
          <a:p>
            <a:r>
              <a:rPr lang="en-GB" dirty="0">
                <a:hlinkClick r:id="rId3"/>
              </a:rPr>
              <a:t>University of Ulm</a:t>
            </a:r>
            <a:endParaRPr lang="en-GB" dirty="0"/>
          </a:p>
          <a:p>
            <a:r>
              <a:rPr lang="en-GB" b="1" dirty="0" err="1"/>
              <a:t>Fortschritte</a:t>
            </a:r>
            <a:r>
              <a:rPr lang="en-GB" b="1" dirty="0"/>
              <a:t> </a:t>
            </a:r>
            <a:r>
              <a:rPr lang="en-GB" b="1" dirty="0" err="1"/>
              <a:t>im</a:t>
            </a:r>
            <a:r>
              <a:rPr lang="en-GB" b="1" dirty="0"/>
              <a:t> Deep Learning:</a:t>
            </a:r>
            <a:r>
              <a:rPr lang="en-GB" dirty="0"/>
              <a:t> Deep Learning hat die </a:t>
            </a:r>
            <a:r>
              <a:rPr lang="en-GB" dirty="0" err="1"/>
              <a:t>Sprecheridentifikation</a:t>
            </a:r>
            <a:r>
              <a:rPr lang="en-GB" dirty="0"/>
              <a:t> </a:t>
            </a:r>
            <a:r>
              <a:rPr lang="en-GB" dirty="0" err="1"/>
              <a:t>revolutioniert</a:t>
            </a:r>
            <a:r>
              <a:rPr lang="en-GB" dirty="0"/>
              <a:t>, </a:t>
            </a:r>
            <a:r>
              <a:rPr lang="en-GB" dirty="0" err="1"/>
              <a:t>indem</a:t>
            </a:r>
            <a:r>
              <a:rPr lang="en-GB" dirty="0"/>
              <a:t> es die </a:t>
            </a:r>
            <a:r>
              <a:rPr lang="en-GB" dirty="0" err="1"/>
              <a:t>automatische</a:t>
            </a:r>
            <a:r>
              <a:rPr lang="en-GB" dirty="0"/>
              <a:t> </a:t>
            </a:r>
            <a:r>
              <a:rPr lang="en-GB" dirty="0" err="1"/>
              <a:t>Extraktion</a:t>
            </a:r>
            <a:r>
              <a:rPr lang="en-GB" dirty="0"/>
              <a:t> </a:t>
            </a:r>
            <a:r>
              <a:rPr lang="en-GB" dirty="0" err="1"/>
              <a:t>relevanter</a:t>
            </a:r>
            <a:r>
              <a:rPr lang="en-GB" dirty="0"/>
              <a:t> </a:t>
            </a:r>
            <a:r>
              <a:rPr lang="en-GB" dirty="0" err="1"/>
              <a:t>Merkmale</a:t>
            </a:r>
            <a:r>
              <a:rPr lang="en-GB" dirty="0"/>
              <a:t> und die </a:t>
            </a:r>
            <a:r>
              <a:rPr lang="en-GB" dirty="0" err="1"/>
              <a:t>Modellierung</a:t>
            </a:r>
            <a:r>
              <a:rPr lang="en-GB" dirty="0"/>
              <a:t> </a:t>
            </a:r>
            <a:r>
              <a:rPr lang="en-GB" dirty="0" err="1"/>
              <a:t>komplexer</a:t>
            </a:r>
            <a:r>
              <a:rPr lang="en-GB" dirty="0"/>
              <a:t> </a:t>
            </a:r>
            <a:r>
              <a:rPr lang="en-GB" dirty="0" err="1"/>
              <a:t>Zusammenhänge</a:t>
            </a:r>
            <a:r>
              <a:rPr lang="en-GB" dirty="0"/>
              <a:t> </a:t>
            </a:r>
            <a:r>
              <a:rPr lang="en-GB" dirty="0" err="1"/>
              <a:t>ermöglicht</a:t>
            </a:r>
            <a:r>
              <a:rPr lang="en-GB" dirty="0"/>
              <a:t>. 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9600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9726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Die </a:t>
            </a:r>
            <a:r>
              <a:rPr lang="it-IT" dirty="0" err="1"/>
              <a:t>Architektur</a:t>
            </a:r>
            <a:r>
              <a:rPr lang="it-IT" dirty="0"/>
              <a:t> von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</a:t>
            </a:r>
            <a:r>
              <a:rPr lang="it-IT" dirty="0" err="1"/>
              <a:t>Systemen</a:t>
            </a:r>
            <a:r>
              <a:rPr lang="it-IT" dirty="0"/>
              <a:t> </a:t>
            </a:r>
            <a:r>
              <a:rPr lang="it-IT" dirty="0" err="1"/>
              <a:t>besteht</a:t>
            </a:r>
            <a:r>
              <a:rPr lang="it-IT" dirty="0"/>
              <a:t> </a:t>
            </a:r>
            <a:r>
              <a:rPr lang="it-IT" dirty="0" err="1"/>
              <a:t>hauptsächlich</a:t>
            </a:r>
            <a:r>
              <a:rPr lang="it-IT" dirty="0"/>
              <a:t> </a:t>
            </a:r>
            <a:r>
              <a:rPr lang="it-IT" dirty="0" err="1"/>
              <a:t>aus</a:t>
            </a:r>
            <a:r>
              <a:rPr lang="it-IT" dirty="0"/>
              <a:t> 3 </a:t>
            </a:r>
            <a:r>
              <a:rPr lang="it-IT" dirty="0" err="1"/>
              <a:t>Bausteinen</a:t>
            </a:r>
            <a:r>
              <a:rPr lang="it-IT" dirty="0"/>
              <a:t>, </a:t>
            </a:r>
            <a:r>
              <a:rPr lang="it-IT" dirty="0" err="1"/>
              <a:t>nämlich</a:t>
            </a:r>
            <a:r>
              <a:rPr lang="it-IT" dirty="0"/>
              <a:t> </a:t>
            </a:r>
            <a:r>
              <a:rPr lang="it-IT" dirty="0" err="1"/>
              <a:t>Merkmalextraktion</a:t>
            </a:r>
            <a:r>
              <a:rPr lang="it-IT" dirty="0"/>
              <a:t>, </a:t>
            </a:r>
            <a:r>
              <a:rPr lang="it-IT" dirty="0" err="1"/>
              <a:t>Modellierung</a:t>
            </a:r>
            <a:r>
              <a:rPr lang="it-IT" dirty="0"/>
              <a:t> und </a:t>
            </a:r>
            <a:r>
              <a:rPr lang="it-IT" dirty="0" err="1"/>
              <a:t>Klassifizierung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Bei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Merkmalextraktion</a:t>
            </a:r>
            <a:r>
              <a:rPr lang="it-IT" dirty="0"/>
              <a:t> </a:t>
            </a:r>
            <a:r>
              <a:rPr lang="it-IT" dirty="0" err="1"/>
              <a:t>isoliren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in </a:t>
            </a:r>
            <a:r>
              <a:rPr lang="it-IT" dirty="0" err="1"/>
              <a:t>einem</a:t>
            </a:r>
            <a:r>
              <a:rPr lang="it-IT" dirty="0"/>
              <a:t> </a:t>
            </a:r>
            <a:r>
              <a:rPr lang="it-IT" dirty="0" err="1"/>
              <a:t>ersten</a:t>
            </a:r>
            <a:r>
              <a:rPr lang="it-IT" dirty="0"/>
              <a:t> </a:t>
            </a:r>
            <a:r>
              <a:rPr lang="it-IT" dirty="0" err="1"/>
              <a:t>Schritt</a:t>
            </a:r>
            <a:r>
              <a:rPr lang="it-IT" dirty="0"/>
              <a:t> die </a:t>
            </a:r>
            <a:r>
              <a:rPr lang="it-IT" dirty="0" err="1"/>
              <a:t>Stimme</a:t>
            </a:r>
            <a:r>
              <a:rPr lang="it-IT" dirty="0"/>
              <a:t> von </a:t>
            </a:r>
            <a:r>
              <a:rPr lang="it-IT" dirty="0" err="1"/>
              <a:t>z.B</a:t>
            </a:r>
            <a:r>
              <a:rPr lang="it-IT" dirty="0"/>
              <a:t>. </a:t>
            </a:r>
            <a:r>
              <a:rPr lang="it-IT" dirty="0" err="1"/>
              <a:t>Hintergrundgeräuschen</a:t>
            </a:r>
            <a:r>
              <a:rPr lang="it-IT" dirty="0"/>
              <a:t> und </a:t>
            </a:r>
            <a:r>
              <a:rPr lang="it-IT" dirty="0" err="1"/>
              <a:t>minimieren</a:t>
            </a:r>
            <a:r>
              <a:rPr lang="it-IT" dirty="0"/>
              <a:t> </a:t>
            </a:r>
            <a:r>
              <a:rPr lang="it-IT" dirty="0" err="1"/>
              <a:t>somit</a:t>
            </a:r>
            <a:r>
              <a:rPr lang="it-IT" dirty="0"/>
              <a:t> die </a:t>
            </a:r>
            <a:r>
              <a:rPr lang="it-IT" dirty="0" err="1"/>
              <a:t>Anzahl</a:t>
            </a:r>
            <a:r>
              <a:rPr lang="it-IT" dirty="0"/>
              <a:t> an </a:t>
            </a:r>
            <a:r>
              <a:rPr lang="it-IT" dirty="0" err="1"/>
              <a:t>unnötigen</a:t>
            </a:r>
            <a:r>
              <a:rPr lang="it-IT" dirty="0"/>
              <a:t> </a:t>
            </a:r>
            <a:r>
              <a:rPr lang="it-IT" dirty="0" err="1"/>
              <a:t>Informationen</a:t>
            </a:r>
            <a:r>
              <a:rPr lang="it-IT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einem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zweiten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Schritt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extrahieren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wir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Merkmale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der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Stimme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wie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Grundfrequenz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Sprechgeschwindigkeit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Variabilität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Amplitudenvariabilität</a:t>
            </a:r>
            <a:endParaRPr lang="en-GB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Allgemein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</a:t>
            </a: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Ziel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es </a:t>
            </a:r>
            <a:r>
              <a:rPr lang="it-IT" dirty="0" err="1"/>
              <a:t>aus</a:t>
            </a:r>
            <a:r>
              <a:rPr lang="it-IT" dirty="0"/>
              <a:t> </a:t>
            </a:r>
            <a:r>
              <a:rPr lang="it-IT" dirty="0" err="1"/>
              <a:t>den</a:t>
            </a:r>
            <a:r>
              <a:rPr lang="it-IT" dirty="0"/>
              <a:t> </a:t>
            </a:r>
            <a:r>
              <a:rPr lang="it-IT" dirty="0" err="1"/>
              <a:t>rohen</a:t>
            </a:r>
            <a:r>
              <a:rPr lang="it-IT" dirty="0"/>
              <a:t> </a:t>
            </a:r>
            <a:r>
              <a:rPr lang="it-IT" dirty="0" err="1"/>
              <a:t>Daten</a:t>
            </a:r>
            <a:r>
              <a:rPr lang="it-IT" dirty="0"/>
              <a:t> </a:t>
            </a:r>
            <a:r>
              <a:rPr lang="it-IT" dirty="0" err="1"/>
              <a:t>der</a:t>
            </a:r>
            <a:r>
              <a:rPr lang="it-IT" dirty="0"/>
              <a:t> Speech </a:t>
            </a:r>
            <a:r>
              <a:rPr lang="it-IT" dirty="0" err="1"/>
              <a:t>Wave</a:t>
            </a:r>
            <a:r>
              <a:rPr lang="it-IT" dirty="0"/>
              <a:t>, die </a:t>
            </a:r>
            <a:r>
              <a:rPr lang="it-IT" dirty="0" err="1"/>
              <a:t>wichtigsten</a:t>
            </a:r>
            <a:r>
              <a:rPr lang="it-IT" dirty="0"/>
              <a:t> </a:t>
            </a:r>
            <a:r>
              <a:rPr lang="it-IT" dirty="0" err="1"/>
              <a:t>herauszufiltern</a:t>
            </a:r>
            <a:r>
              <a:rPr lang="it-IT" dirty="0"/>
              <a:t>, die es </a:t>
            </a:r>
            <a:r>
              <a:rPr lang="it-IT" dirty="0" err="1"/>
              <a:t>ermöglichen</a:t>
            </a:r>
            <a:r>
              <a:rPr lang="it-IT" dirty="0"/>
              <a:t> </a:t>
            </a:r>
            <a:r>
              <a:rPr lang="it-IT" dirty="0" err="1"/>
              <a:t>einen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von </a:t>
            </a:r>
            <a:r>
              <a:rPr lang="it-IT" dirty="0" err="1"/>
              <a:t>dem</a:t>
            </a:r>
            <a:r>
              <a:rPr lang="it-IT" dirty="0"/>
              <a:t> </a:t>
            </a:r>
            <a:r>
              <a:rPr lang="it-IT" dirty="0" err="1"/>
              <a:t>anderen</a:t>
            </a:r>
            <a:r>
              <a:rPr lang="it-IT" dirty="0"/>
              <a:t>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unterscheiden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Bei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Modellierung</a:t>
            </a:r>
            <a:r>
              <a:rPr lang="it-IT" dirty="0"/>
              <a:t> </a:t>
            </a:r>
            <a:r>
              <a:rPr lang="it-IT" dirty="0" err="1"/>
              <a:t>erstellen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eine</a:t>
            </a:r>
            <a:r>
              <a:rPr lang="it-IT" dirty="0"/>
              <a:t> </a:t>
            </a:r>
            <a:r>
              <a:rPr lang="it-IT" dirty="0" err="1"/>
              <a:t>strukturierte</a:t>
            </a:r>
            <a:r>
              <a:rPr lang="it-IT" dirty="0"/>
              <a:t> </a:t>
            </a:r>
            <a:r>
              <a:rPr lang="it-IT" dirty="0" err="1"/>
              <a:t>Representation</a:t>
            </a:r>
            <a:r>
              <a:rPr lang="it-IT" dirty="0"/>
              <a:t>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extrahierten</a:t>
            </a:r>
            <a:r>
              <a:rPr lang="it-IT" dirty="0"/>
              <a:t> </a:t>
            </a:r>
            <a:r>
              <a:rPr lang="it-IT" dirty="0" err="1"/>
              <a:t>Merkmale</a:t>
            </a:r>
            <a:r>
              <a:rPr lang="it-IT" dirty="0"/>
              <a:t>. </a:t>
            </a:r>
            <a:r>
              <a:rPr lang="it-IT" dirty="0" err="1"/>
              <a:t>Das</a:t>
            </a:r>
            <a:r>
              <a:rPr lang="it-IT" dirty="0"/>
              <a:t> </a:t>
            </a:r>
            <a:r>
              <a:rPr lang="it-IT" dirty="0" err="1"/>
              <a:t>ziel</a:t>
            </a:r>
            <a:r>
              <a:rPr lang="it-IT" dirty="0"/>
              <a:t> </a:t>
            </a:r>
            <a:r>
              <a:rPr lang="it-IT" dirty="0" err="1"/>
              <a:t>ist</a:t>
            </a:r>
            <a:r>
              <a:rPr lang="it-IT" dirty="0"/>
              <a:t> es die </a:t>
            </a:r>
            <a:r>
              <a:rPr lang="it-IT" dirty="0" err="1"/>
              <a:t>Daten</a:t>
            </a:r>
            <a:r>
              <a:rPr lang="it-IT" dirty="0"/>
              <a:t> so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repäsentiren</a:t>
            </a:r>
            <a:r>
              <a:rPr lang="it-IT" dirty="0"/>
              <a:t>, </a:t>
            </a:r>
            <a:r>
              <a:rPr lang="it-IT" dirty="0" err="1"/>
              <a:t>dass</a:t>
            </a:r>
            <a:r>
              <a:rPr lang="it-IT" dirty="0"/>
              <a:t> </a:t>
            </a:r>
            <a:r>
              <a:rPr lang="it-IT" dirty="0" err="1"/>
              <a:t>sie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zum</a:t>
            </a:r>
            <a:r>
              <a:rPr lang="it-IT" dirty="0"/>
              <a:t> </a:t>
            </a:r>
            <a:r>
              <a:rPr lang="it-IT" dirty="0" err="1"/>
              <a:t>Vergleich</a:t>
            </a:r>
            <a:r>
              <a:rPr lang="it-IT" dirty="0"/>
              <a:t> </a:t>
            </a:r>
            <a:r>
              <a:rPr lang="it-IT" dirty="0" err="1"/>
              <a:t>eignen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/>
              <a:t>Im </a:t>
            </a:r>
            <a:r>
              <a:rPr lang="it-IT" dirty="0" err="1"/>
              <a:t>letzten</a:t>
            </a:r>
            <a:r>
              <a:rPr lang="it-IT" dirty="0"/>
              <a:t> </a:t>
            </a:r>
            <a:r>
              <a:rPr lang="it-IT" dirty="0" err="1"/>
              <a:t>Schritt</a:t>
            </a:r>
            <a:r>
              <a:rPr lang="it-IT" dirty="0"/>
              <a:t> </a:t>
            </a:r>
            <a:r>
              <a:rPr lang="it-IT" dirty="0" err="1"/>
              <a:t>erstellen</a:t>
            </a:r>
            <a:r>
              <a:rPr lang="it-IT" dirty="0"/>
              <a:t>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einen</a:t>
            </a:r>
            <a:r>
              <a:rPr lang="it-IT" dirty="0"/>
              <a:t> </a:t>
            </a:r>
            <a:r>
              <a:rPr lang="it-IT" dirty="0" err="1"/>
              <a:t>Similarity</a:t>
            </a:r>
            <a:r>
              <a:rPr lang="it-IT" dirty="0"/>
              <a:t> Score,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natürlich</a:t>
            </a:r>
            <a:r>
              <a:rPr lang="it-IT" dirty="0"/>
              <a:t> </a:t>
            </a:r>
            <a:r>
              <a:rPr lang="it-IT" dirty="0" err="1"/>
              <a:t>zum</a:t>
            </a:r>
            <a:r>
              <a:rPr lang="it-IT" dirty="0"/>
              <a:t> </a:t>
            </a:r>
            <a:r>
              <a:rPr lang="it-IT" dirty="0" err="1"/>
              <a:t>Vergleich</a:t>
            </a:r>
            <a:r>
              <a:rPr lang="it-IT" dirty="0"/>
              <a:t> </a:t>
            </a:r>
            <a:r>
              <a:rPr lang="it-IT" dirty="0" err="1"/>
              <a:t>dient</a:t>
            </a:r>
            <a:r>
              <a:rPr lang="it-IT" dirty="0"/>
              <a:t>. </a:t>
            </a: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vergleichen</a:t>
            </a:r>
            <a:r>
              <a:rPr lang="it-IT" dirty="0"/>
              <a:t> die </a:t>
            </a:r>
            <a:r>
              <a:rPr lang="it-IT" dirty="0" err="1"/>
              <a:t>modellierten</a:t>
            </a:r>
            <a:r>
              <a:rPr lang="it-IT" dirty="0"/>
              <a:t> </a:t>
            </a:r>
            <a:r>
              <a:rPr lang="it-IT" dirty="0" err="1"/>
              <a:t>Eigenschaften</a:t>
            </a:r>
            <a:r>
              <a:rPr lang="it-IT" dirty="0"/>
              <a:t> </a:t>
            </a:r>
            <a:r>
              <a:rPr lang="it-IT" dirty="0" err="1"/>
              <a:t>mit</a:t>
            </a:r>
            <a:r>
              <a:rPr lang="it-IT" dirty="0"/>
              <a:t> </a:t>
            </a:r>
            <a:r>
              <a:rPr lang="it-IT" dirty="0" err="1"/>
              <a:t>den</a:t>
            </a:r>
            <a:r>
              <a:rPr lang="it-IT" dirty="0"/>
              <a:t> </a:t>
            </a:r>
            <a:r>
              <a:rPr lang="it-IT" dirty="0" err="1"/>
              <a:t>bekannten</a:t>
            </a:r>
            <a:r>
              <a:rPr lang="it-IT" dirty="0"/>
              <a:t> </a:t>
            </a:r>
            <a:r>
              <a:rPr lang="it-IT" dirty="0" err="1"/>
              <a:t>Eigenschaften</a:t>
            </a:r>
            <a:r>
              <a:rPr lang="it-IT" dirty="0"/>
              <a:t> </a:t>
            </a:r>
            <a:r>
              <a:rPr lang="it-IT" dirty="0" err="1"/>
              <a:t>aus</a:t>
            </a:r>
            <a:r>
              <a:rPr lang="it-IT" dirty="0"/>
              <a:t> </a:t>
            </a:r>
            <a:r>
              <a:rPr lang="it-IT" dirty="0" err="1"/>
              <a:t>unserer</a:t>
            </a:r>
            <a:r>
              <a:rPr lang="it-IT" dirty="0"/>
              <a:t> </a:t>
            </a:r>
            <a:r>
              <a:rPr lang="it-IT" dirty="0" err="1"/>
              <a:t>Datenbank</a:t>
            </a:r>
            <a:r>
              <a:rPr lang="it-IT" dirty="0"/>
              <a:t> und </a:t>
            </a:r>
            <a:r>
              <a:rPr lang="it-IT" dirty="0" err="1"/>
              <a:t>schauen</a:t>
            </a:r>
            <a:r>
              <a:rPr lang="it-IT" dirty="0"/>
              <a:t> </a:t>
            </a:r>
            <a:r>
              <a:rPr lang="it-IT" dirty="0" err="1"/>
              <a:t>welche</a:t>
            </a:r>
            <a:r>
              <a:rPr lang="it-IT" dirty="0"/>
              <a:t>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am</a:t>
            </a:r>
            <a:r>
              <a:rPr lang="it-IT" dirty="0"/>
              <a:t> </a:t>
            </a:r>
            <a:r>
              <a:rPr lang="it-IT" dirty="0" err="1"/>
              <a:t>meisten</a:t>
            </a:r>
            <a:r>
              <a:rPr lang="it-IT" dirty="0"/>
              <a:t> </a:t>
            </a:r>
            <a:r>
              <a:rPr lang="it-IT" dirty="0" err="1"/>
              <a:t>ähneln</a:t>
            </a:r>
            <a:r>
              <a:rPr lang="it-IT" dirty="0"/>
              <a:t> und </a:t>
            </a:r>
            <a:r>
              <a:rPr lang="it-IT" dirty="0" err="1"/>
              <a:t>treffen</a:t>
            </a:r>
            <a:r>
              <a:rPr lang="it-IT" dirty="0"/>
              <a:t> </a:t>
            </a:r>
            <a:r>
              <a:rPr lang="it-IT" dirty="0" err="1"/>
              <a:t>eine</a:t>
            </a:r>
            <a:r>
              <a:rPr lang="it-IT" dirty="0"/>
              <a:t> </a:t>
            </a:r>
            <a:r>
              <a:rPr lang="it-IT" dirty="0" err="1"/>
              <a:t>Entscheidung</a:t>
            </a:r>
            <a:r>
              <a:rPr lang="it-IT" dirty="0"/>
              <a:t>, </a:t>
            </a:r>
            <a:r>
              <a:rPr lang="it-IT" dirty="0" err="1"/>
              <a:t>um</a:t>
            </a:r>
            <a:r>
              <a:rPr lang="it-IT" dirty="0"/>
              <a:t> </a:t>
            </a:r>
            <a:r>
              <a:rPr lang="it-IT" dirty="0" err="1"/>
              <a:t>welche</a:t>
            </a:r>
            <a:r>
              <a:rPr lang="it-IT" dirty="0"/>
              <a:t> </a:t>
            </a:r>
            <a:r>
              <a:rPr lang="it-IT" dirty="0" err="1"/>
              <a:t>Person</a:t>
            </a:r>
            <a:r>
              <a:rPr lang="it-IT" dirty="0"/>
              <a:t> es </a:t>
            </a:r>
            <a:r>
              <a:rPr lang="it-IT" dirty="0" err="1"/>
              <a:t>sich</a:t>
            </a:r>
            <a:r>
              <a:rPr lang="it-IT" dirty="0"/>
              <a:t> </a:t>
            </a:r>
            <a:r>
              <a:rPr lang="it-IT" dirty="0" err="1"/>
              <a:t>handelt</a:t>
            </a:r>
            <a:r>
              <a:rPr lang="it-IT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dirty="0" err="1"/>
              <a:t>Wir</a:t>
            </a:r>
            <a:r>
              <a:rPr lang="it-IT" dirty="0"/>
              <a:t> </a:t>
            </a:r>
            <a:r>
              <a:rPr lang="it-IT" dirty="0" err="1"/>
              <a:t>werden</a:t>
            </a:r>
            <a:r>
              <a:rPr lang="it-IT" dirty="0"/>
              <a:t> und </a:t>
            </a:r>
            <a:r>
              <a:rPr lang="it-IT" dirty="0" err="1"/>
              <a:t>heute</a:t>
            </a:r>
            <a:r>
              <a:rPr lang="it-IT" dirty="0"/>
              <a:t> </a:t>
            </a:r>
            <a:r>
              <a:rPr lang="it-IT" dirty="0" err="1"/>
              <a:t>hauptsächlich</a:t>
            </a:r>
            <a:r>
              <a:rPr lang="it-IT" dirty="0"/>
              <a:t> </a:t>
            </a:r>
            <a:r>
              <a:rPr lang="it-IT" dirty="0" err="1"/>
              <a:t>Merkmalextraktion</a:t>
            </a:r>
            <a:r>
              <a:rPr lang="it-IT" dirty="0"/>
              <a:t> und </a:t>
            </a:r>
            <a:r>
              <a:rPr lang="it-IT" dirty="0" err="1"/>
              <a:t>Modellierung</a:t>
            </a:r>
            <a:r>
              <a:rPr lang="it-IT" dirty="0"/>
              <a:t> </a:t>
            </a:r>
            <a:r>
              <a:rPr lang="it-IT" dirty="0" err="1"/>
              <a:t>anschauen</a:t>
            </a:r>
            <a:r>
              <a:rPr lang="it-IT" dirty="0"/>
              <a:t>, da </a:t>
            </a:r>
            <a:r>
              <a:rPr lang="it-IT" dirty="0" err="1"/>
              <a:t>auch</a:t>
            </a:r>
            <a:r>
              <a:rPr lang="it-IT" dirty="0"/>
              <a:t> in </a:t>
            </a:r>
            <a:r>
              <a:rPr lang="it-IT" dirty="0" err="1"/>
              <a:t>der</a:t>
            </a:r>
            <a:r>
              <a:rPr lang="it-IT" dirty="0"/>
              <a:t> </a:t>
            </a:r>
            <a:r>
              <a:rPr lang="it-IT" dirty="0" err="1"/>
              <a:t>Forschung</a:t>
            </a:r>
            <a:r>
              <a:rPr lang="it-IT" dirty="0"/>
              <a:t> </a:t>
            </a:r>
            <a:r>
              <a:rPr lang="it-IT" dirty="0" err="1"/>
              <a:t>am</a:t>
            </a:r>
            <a:r>
              <a:rPr lang="it-IT" dirty="0"/>
              <a:t> </a:t>
            </a:r>
            <a:r>
              <a:rPr lang="it-IT" dirty="0" err="1"/>
              <a:t>meisten</a:t>
            </a:r>
            <a:r>
              <a:rPr lang="it-IT" dirty="0"/>
              <a:t> </a:t>
            </a:r>
            <a:r>
              <a:rPr lang="it-IT" dirty="0" err="1"/>
              <a:t>Potential</a:t>
            </a:r>
            <a:r>
              <a:rPr lang="it-IT" dirty="0"/>
              <a:t> </a:t>
            </a:r>
            <a:r>
              <a:rPr lang="it-IT" dirty="0" err="1"/>
              <a:t>hier</a:t>
            </a:r>
            <a:r>
              <a:rPr lang="it-IT" dirty="0"/>
              <a:t> </a:t>
            </a:r>
            <a:r>
              <a:rPr lang="it-IT" dirty="0" err="1"/>
              <a:t>stech</a:t>
            </a:r>
            <a:r>
              <a:rPr lang="it-IT" dirty="0"/>
              <a:t>, </a:t>
            </a:r>
            <a:r>
              <a:rPr lang="it-IT" dirty="0" err="1"/>
              <a:t>um</a:t>
            </a:r>
            <a:r>
              <a:rPr lang="it-IT" dirty="0"/>
              <a:t> </a:t>
            </a:r>
            <a:r>
              <a:rPr lang="it-IT" dirty="0" err="1"/>
              <a:t>robustere</a:t>
            </a:r>
            <a:r>
              <a:rPr lang="it-IT" dirty="0"/>
              <a:t> </a:t>
            </a:r>
            <a:r>
              <a:rPr lang="it-IT" dirty="0" err="1"/>
              <a:t>Sprecher</a:t>
            </a:r>
            <a:r>
              <a:rPr lang="it-IT" dirty="0"/>
              <a:t> </a:t>
            </a:r>
            <a:r>
              <a:rPr lang="it-IT" dirty="0" err="1"/>
              <a:t>Identifikation</a:t>
            </a:r>
            <a:r>
              <a:rPr lang="it-IT" dirty="0"/>
              <a:t> System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bauen</a:t>
            </a:r>
            <a:r>
              <a:rPr lang="it-IT" dirty="0"/>
              <a:t>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366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09DEE-7196-F742-99D0-6FBD9084BA3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714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05FB-E522-984F-8D9A-5AD2CF82C10E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2617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845-64F4-C34D-8291-537D4DC10F20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6082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A17E1-83FF-174A-B266-41F528834CE3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73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8B33-91DF-2D47-805D-865924685B20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251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84471-FEBA-5F48-8C67-91F0EFA974BC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0649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3135A-668C-6344-8169-DEB17C60138B}" type="datetime1">
              <a:rPr lang="de-DE" smtClean="0"/>
              <a:t>13.01.25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11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C844-ACCF-2C4E-8FDA-37AAE18959D6}" type="datetime1">
              <a:rPr lang="de-DE" smtClean="0"/>
              <a:t>13.01.25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994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5D0E3-3D0B-9046-9F04-E822162F8350}" type="datetime1">
              <a:rPr lang="de-DE" smtClean="0"/>
              <a:t>13.01.25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6678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A1E6A-CA31-7140-B6D5-97F8281B2ACD}" type="datetime1">
              <a:rPr lang="de-DE" smtClean="0"/>
              <a:t>13.01.25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599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9F8E-B0BA-DD46-9845-488B0C7499E4}" type="datetime1">
              <a:rPr lang="de-DE" smtClean="0"/>
              <a:t>13.01.25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8086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C73E4-9D96-D14E-AE8B-D6EE5EE2CA4F}" type="datetime1">
              <a:rPr lang="de-DE" smtClean="0"/>
              <a:t>13.01.25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Dino Dervisevic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685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0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1BD4-62C8-5948-B77C-B241663BFF0E}" type="datetime1">
              <a:rPr lang="de-DE" smtClean="0"/>
              <a:t>13.01.25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Dino Dervisevic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6A0CA-0F49-CA43-BB54-F9691DA987F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17571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AA40-2B35-5344-871F-0F4B26F0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0494" y="1041400"/>
            <a:ext cx="5638800" cy="2387600"/>
          </a:xfrm>
        </p:spPr>
        <p:txBody>
          <a:bodyPr/>
          <a:lstStyle/>
          <a:p>
            <a:r>
              <a:rPr lang="en-GB" b="0" i="0" u="none" strike="noStrike" dirty="0">
                <a:effectLst/>
                <a:latin typeface="The Bold Font" pitchFamily="2" charset="0"/>
              </a:rPr>
              <a:t>Speaker identification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09A2E-79C5-F54C-9C07-2A1D4C7B9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494" y="3648634"/>
            <a:ext cx="5638800" cy="1655762"/>
          </a:xfrm>
        </p:spPr>
        <p:txBody>
          <a:bodyPr>
            <a:normAutofit/>
          </a:bodyPr>
          <a:lstStyle/>
          <a:p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Wer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spricht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?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Sprecheridentifikation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b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</a:b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in Audio und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Sprache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82D948-E410-AB45-BF41-803D85FE8B20}"/>
              </a:ext>
            </a:extLst>
          </p:cNvPr>
          <p:cNvSpPr/>
          <p:nvPr/>
        </p:nvSpPr>
        <p:spPr>
          <a:xfrm>
            <a:off x="-62755" y="-62756"/>
            <a:ext cx="5369859" cy="698350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1026" name="Picture 2" descr="Decoding Digital Conversations: AI Chatbots vs Human Interaction - CEDCOSS  Technologies Pvt. Ltd.">
            <a:extLst>
              <a:ext uri="{FF2B5EF4-FFF2-40B4-BE49-F238E27FC236}">
                <a16:creationId xmlns:a16="http://schemas.microsoft.com/office/drawing/2014/main" id="{A71EE021-55A2-CE4A-85EC-AD9C26526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93" y="2036482"/>
            <a:ext cx="4885376" cy="2785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286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>
                <a:latin typeface="The Bold Font" pitchFamily="2" charset="0"/>
              </a:rPr>
              <a:t>Moderne </a:t>
            </a:r>
            <a:r>
              <a:rPr lang="it-IT" dirty="0" err="1">
                <a:latin typeface="The Bold Font" pitchFamily="2" charset="0"/>
              </a:rPr>
              <a:t>technische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ansätze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10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F0F0E5-C316-8F48-8B32-5A43D3D4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906" y="1929836"/>
            <a:ext cx="4499488" cy="17246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A004D6-C41C-F54F-85AA-EC56AA03CDA0}"/>
              </a:ext>
            </a:extLst>
          </p:cNvPr>
          <p:cNvSpPr/>
          <p:nvPr/>
        </p:nvSpPr>
        <p:spPr>
          <a:xfrm>
            <a:off x="6929822" y="1943282"/>
            <a:ext cx="2147668" cy="999908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7F50770-017A-2C4E-9E86-D438942D35D1}"/>
              </a:ext>
            </a:extLst>
          </p:cNvPr>
          <p:cNvCxnSpPr>
            <a:cxnSpLocks/>
          </p:cNvCxnSpPr>
          <p:nvPr/>
        </p:nvCxnSpPr>
        <p:spPr>
          <a:xfrm>
            <a:off x="838200" y="1433580"/>
            <a:ext cx="144005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62107329-1348-984B-889F-B77B8CAF09F0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Deep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dive 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Feature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Extraction</a:t>
            </a:r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CA816F-9462-B644-A883-DBFFF70E5CCD}"/>
              </a:ext>
            </a:extLst>
          </p:cNvPr>
          <p:cNvSpPr txBox="1"/>
          <p:nvPr/>
        </p:nvSpPr>
        <p:spPr>
          <a:xfrm>
            <a:off x="710535" y="2690492"/>
            <a:ext cx="3240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  <a:t>Mel-Frequency </a:t>
            </a:r>
            <a:b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</a:br>
            <a: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  <a:t>Cepstral Coefficients </a:t>
            </a:r>
            <a:b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</a:br>
            <a: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  <a:t>(</a:t>
            </a:r>
            <a:r>
              <a:rPr lang="en-GB" sz="2000" dirty="0">
                <a:effectLst/>
                <a:latin typeface="The Bold Font" pitchFamily="2" charset="0"/>
              </a:rPr>
              <a:t>MFCC)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1A5624-1A94-9E4C-8F33-C454901A2712}"/>
              </a:ext>
            </a:extLst>
          </p:cNvPr>
          <p:cNvSpPr txBox="1"/>
          <p:nvPr/>
        </p:nvSpPr>
        <p:spPr>
          <a:xfrm>
            <a:off x="708194" y="3896824"/>
            <a:ext cx="23265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u="sng" dirty="0">
                <a:effectLst/>
                <a:latin typeface="The Bold Font" pitchFamily="2" charset="0"/>
              </a:rPr>
              <a:t>Fast Fourier </a:t>
            </a:r>
            <a:br>
              <a:rPr lang="en-GB" sz="2000" u="sng" dirty="0">
                <a:effectLst/>
                <a:latin typeface="The Bold Font" pitchFamily="2" charset="0"/>
              </a:rPr>
            </a:br>
            <a:r>
              <a:rPr lang="en-GB" sz="2000" u="sng" dirty="0">
                <a:effectLst/>
                <a:latin typeface="The Bold Font" pitchFamily="2" charset="0"/>
              </a:rPr>
              <a:t>Transform (FFT)</a:t>
            </a:r>
          </a:p>
          <a:p>
            <a:endParaRPr lang="it-IT" sz="2000" u="sn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8C76A1-046F-094D-B769-33F5802571C7}"/>
              </a:ext>
            </a:extLst>
          </p:cNvPr>
          <p:cNvSpPr txBox="1"/>
          <p:nvPr/>
        </p:nvSpPr>
        <p:spPr>
          <a:xfrm>
            <a:off x="710534" y="4832367"/>
            <a:ext cx="24275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u="sng" dirty="0">
                <a:effectLst/>
                <a:latin typeface="The Bold Font" pitchFamily="2" charset="0"/>
              </a:rPr>
              <a:t>Discrete Wavelet </a:t>
            </a:r>
            <a:br>
              <a:rPr lang="en-GB" sz="2000" u="sng" dirty="0">
                <a:effectLst/>
                <a:latin typeface="The Bold Font" pitchFamily="2" charset="0"/>
              </a:rPr>
            </a:br>
            <a:r>
              <a:rPr lang="en-GB" sz="2000" u="sng" dirty="0">
                <a:effectLst/>
                <a:latin typeface="The Bold Font" pitchFamily="2" charset="0"/>
              </a:rPr>
              <a:t>Transform (DWT)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E72814-30D5-6742-A379-750FC86BDF19}"/>
              </a:ext>
            </a:extLst>
          </p:cNvPr>
          <p:cNvSpPr txBox="1"/>
          <p:nvPr/>
        </p:nvSpPr>
        <p:spPr>
          <a:xfrm>
            <a:off x="3855750" y="5023313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u="sng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96.67%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B6B4AD-B415-BD45-B758-C29F47D11943}"/>
              </a:ext>
            </a:extLst>
          </p:cNvPr>
          <p:cNvSpPr txBox="1"/>
          <p:nvPr/>
        </p:nvSpPr>
        <p:spPr>
          <a:xfrm>
            <a:off x="3855750" y="4066632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u="sng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86.67%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728016-F3E9-1C4D-83D7-E758396FCCFC}"/>
              </a:ext>
            </a:extLst>
          </p:cNvPr>
          <p:cNvSpPr txBox="1"/>
          <p:nvPr/>
        </p:nvSpPr>
        <p:spPr>
          <a:xfrm>
            <a:off x="3852419" y="3032146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u="sng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86.67</a:t>
            </a:r>
            <a:r>
              <a:rPr lang="en-DE" sz="2000" u="sng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%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941896-D79F-3846-A92F-543E1DDC2A55}"/>
              </a:ext>
            </a:extLst>
          </p:cNvPr>
          <p:cNvCxnSpPr>
            <a:cxnSpLocks/>
          </p:cNvCxnSpPr>
          <p:nvPr/>
        </p:nvCxnSpPr>
        <p:spPr>
          <a:xfrm>
            <a:off x="3950835" y="5420448"/>
            <a:ext cx="8566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EF3A8F2-C9C5-7C42-98A8-653CEC102DA5}"/>
              </a:ext>
            </a:extLst>
          </p:cNvPr>
          <p:cNvSpPr txBox="1"/>
          <p:nvPr/>
        </p:nvSpPr>
        <p:spPr>
          <a:xfrm>
            <a:off x="6619609" y="5023313"/>
            <a:ext cx="51860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Paper</a:t>
            </a:r>
            <a: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: “Comparison of Feature Extraction </a:t>
            </a:r>
            <a:b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for Speaker Identification System”, Y. </a:t>
            </a:r>
            <a:r>
              <a:rPr lang="en-GB" sz="2000" dirty="0" err="1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Astuti</a:t>
            </a:r>
            <a: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,</a:t>
            </a:r>
          </a:p>
          <a:p>
            <a:r>
              <a:rPr lang="en-GB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2020</a:t>
            </a:r>
            <a:endParaRPr lang="en-GB" sz="2000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GB" sz="2000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5436364-53CF-D04B-8065-C76C919EA4B7}"/>
              </a:ext>
            </a:extLst>
          </p:cNvPr>
          <p:cNvCxnSpPr>
            <a:cxnSpLocks/>
          </p:cNvCxnSpPr>
          <p:nvPr/>
        </p:nvCxnSpPr>
        <p:spPr>
          <a:xfrm>
            <a:off x="3655065" y="1950328"/>
            <a:ext cx="0" cy="371971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163C22-79E4-AA41-A8CD-74CB2F05E3D3}"/>
              </a:ext>
            </a:extLst>
          </p:cNvPr>
          <p:cNvCxnSpPr>
            <a:cxnSpLocks/>
          </p:cNvCxnSpPr>
          <p:nvPr/>
        </p:nvCxnSpPr>
        <p:spPr>
          <a:xfrm>
            <a:off x="795058" y="3856357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F83D681-B540-C145-8238-D7CF89E597B4}"/>
              </a:ext>
            </a:extLst>
          </p:cNvPr>
          <p:cNvCxnSpPr>
            <a:cxnSpLocks/>
          </p:cNvCxnSpPr>
          <p:nvPr/>
        </p:nvCxnSpPr>
        <p:spPr>
          <a:xfrm>
            <a:off x="795058" y="2664811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A18D321-F057-F049-89CB-A34C37563616}"/>
              </a:ext>
            </a:extLst>
          </p:cNvPr>
          <p:cNvSpPr txBox="1"/>
          <p:nvPr/>
        </p:nvSpPr>
        <p:spPr>
          <a:xfrm>
            <a:off x="710534" y="2121227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>
                <a:solidFill>
                  <a:srgbClr val="00B0F0"/>
                </a:solidFill>
                <a:effectLst/>
                <a:latin typeface="The Bold Font" pitchFamily="2" charset="0"/>
              </a:rPr>
              <a:t>Method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537568C-A595-CB4B-9875-C0BAB736633A}"/>
              </a:ext>
            </a:extLst>
          </p:cNvPr>
          <p:cNvSpPr txBox="1"/>
          <p:nvPr/>
        </p:nvSpPr>
        <p:spPr>
          <a:xfrm>
            <a:off x="3879101" y="2115021"/>
            <a:ext cx="1307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>
                <a:solidFill>
                  <a:srgbClr val="00B0F0"/>
                </a:solidFill>
                <a:effectLst/>
                <a:latin typeface="The Bold Font" pitchFamily="2" charset="0"/>
              </a:rPr>
              <a:t>Accuracy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3A15536-4FD3-534B-BEEA-7C6F317A7BF3}"/>
              </a:ext>
            </a:extLst>
          </p:cNvPr>
          <p:cNvCxnSpPr>
            <a:cxnSpLocks/>
          </p:cNvCxnSpPr>
          <p:nvPr/>
        </p:nvCxnSpPr>
        <p:spPr>
          <a:xfrm>
            <a:off x="778960" y="4745027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93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>
                <a:latin typeface="The Bold Font" pitchFamily="2" charset="0"/>
              </a:rPr>
              <a:t>Moderne </a:t>
            </a:r>
            <a:r>
              <a:rPr lang="it-IT" dirty="0" err="1">
                <a:latin typeface="The Bold Font" pitchFamily="2" charset="0"/>
              </a:rPr>
              <a:t>technische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ansätze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11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F0F0E5-C316-8F48-8B32-5A43D3D4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536" y="1757070"/>
            <a:ext cx="4499488" cy="17246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A004D6-C41C-F54F-85AA-EC56AA03CDA0}"/>
              </a:ext>
            </a:extLst>
          </p:cNvPr>
          <p:cNvSpPr/>
          <p:nvPr/>
        </p:nvSpPr>
        <p:spPr>
          <a:xfrm>
            <a:off x="8926654" y="1783596"/>
            <a:ext cx="1257300" cy="1750400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7F50770-017A-2C4E-9E86-D438942D35D1}"/>
              </a:ext>
            </a:extLst>
          </p:cNvPr>
          <p:cNvCxnSpPr>
            <a:cxnSpLocks/>
          </p:cNvCxnSpPr>
          <p:nvPr/>
        </p:nvCxnSpPr>
        <p:spPr>
          <a:xfrm>
            <a:off x="838200" y="1433580"/>
            <a:ext cx="144005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62107329-1348-984B-889F-B77B8CAF09F0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3765172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Deep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dive 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modeling</a:t>
            </a:r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A038B0A-A7C4-AA4C-B9F9-15FCC35B1F80}"/>
              </a:ext>
            </a:extLst>
          </p:cNvPr>
          <p:cNvCxnSpPr>
            <a:cxnSpLocks/>
          </p:cNvCxnSpPr>
          <p:nvPr/>
        </p:nvCxnSpPr>
        <p:spPr>
          <a:xfrm flipV="1">
            <a:off x="795058" y="3903189"/>
            <a:ext cx="4733170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38B0FC-1264-CF42-8BB8-77BF050819C0}"/>
              </a:ext>
            </a:extLst>
          </p:cNvPr>
          <p:cNvCxnSpPr>
            <a:cxnSpLocks/>
          </p:cNvCxnSpPr>
          <p:nvPr/>
        </p:nvCxnSpPr>
        <p:spPr>
          <a:xfrm>
            <a:off x="3904444" y="1748450"/>
            <a:ext cx="0" cy="43094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3EB960-AA49-7641-A147-B8FB3ECB6CEF}"/>
              </a:ext>
            </a:extLst>
          </p:cNvPr>
          <p:cNvCxnSpPr>
            <a:cxnSpLocks/>
          </p:cNvCxnSpPr>
          <p:nvPr/>
        </p:nvCxnSpPr>
        <p:spPr>
          <a:xfrm>
            <a:off x="795058" y="5341555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CD182CF-DE39-1747-97AA-000440E79CDB}"/>
              </a:ext>
            </a:extLst>
          </p:cNvPr>
          <p:cNvCxnSpPr>
            <a:cxnSpLocks/>
          </p:cNvCxnSpPr>
          <p:nvPr/>
        </p:nvCxnSpPr>
        <p:spPr>
          <a:xfrm>
            <a:off x="795058" y="4628725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23B6C0E-E776-3143-8BA5-FE52206EB8AB}"/>
              </a:ext>
            </a:extLst>
          </p:cNvPr>
          <p:cNvCxnSpPr>
            <a:cxnSpLocks/>
          </p:cNvCxnSpPr>
          <p:nvPr/>
        </p:nvCxnSpPr>
        <p:spPr>
          <a:xfrm>
            <a:off x="795058" y="3186420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36B5C3D-CABC-9F4F-B5F6-8A32F225D98B}"/>
              </a:ext>
            </a:extLst>
          </p:cNvPr>
          <p:cNvSpPr txBox="1"/>
          <p:nvPr/>
        </p:nvSpPr>
        <p:spPr>
          <a:xfrm>
            <a:off x="705696" y="3348858"/>
            <a:ext cx="2337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effectLst/>
                <a:latin typeface="The Bold Font" pitchFamily="2" charset="0"/>
              </a:rPr>
              <a:t>Convolutional NN</a:t>
            </a:r>
            <a:endParaRPr lang="it-IT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3E6991-C1B9-9F47-B76B-9DFF256CE3C6}"/>
              </a:ext>
            </a:extLst>
          </p:cNvPr>
          <p:cNvSpPr txBox="1"/>
          <p:nvPr/>
        </p:nvSpPr>
        <p:spPr>
          <a:xfrm>
            <a:off x="705696" y="2655255"/>
            <a:ext cx="294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effectLst/>
                <a:latin typeface="The Bold Font" pitchFamily="2" charset="0"/>
              </a:rPr>
              <a:t>Gaussian Mixture Model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3302B2-5A41-FF48-B48D-AB44FA7E4854}"/>
              </a:ext>
            </a:extLst>
          </p:cNvPr>
          <p:cNvSpPr txBox="1"/>
          <p:nvPr/>
        </p:nvSpPr>
        <p:spPr>
          <a:xfrm>
            <a:off x="691320" y="4060349"/>
            <a:ext cx="3213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effectLst/>
                <a:latin typeface="The Bold Font" pitchFamily="2" charset="0"/>
              </a:rPr>
              <a:t>Long Short-Term Memory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472A01-8EB3-9B49-8C3A-07284684094F}"/>
              </a:ext>
            </a:extLst>
          </p:cNvPr>
          <p:cNvSpPr txBox="1"/>
          <p:nvPr/>
        </p:nvSpPr>
        <p:spPr>
          <a:xfrm>
            <a:off x="691321" y="4778513"/>
            <a:ext cx="279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effectLst/>
                <a:latin typeface="The Bold Font" pitchFamily="2" charset="0"/>
              </a:rPr>
              <a:t>k-Nearest Neighbours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F228C49-4E43-6B43-BBF8-391365B8CB98}"/>
              </a:ext>
            </a:extLst>
          </p:cNvPr>
          <p:cNvSpPr txBox="1"/>
          <p:nvPr/>
        </p:nvSpPr>
        <p:spPr>
          <a:xfrm>
            <a:off x="691319" y="5508762"/>
            <a:ext cx="3092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effectLst/>
                <a:latin typeface="The Bold Font" pitchFamily="2" charset="0"/>
              </a:rPr>
              <a:t>Random Forest Classifier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279BF3-EE33-4544-8A01-A9EFAD1E97EB}"/>
              </a:ext>
            </a:extLst>
          </p:cNvPr>
          <p:cNvCxnSpPr>
            <a:cxnSpLocks/>
          </p:cNvCxnSpPr>
          <p:nvPr/>
        </p:nvCxnSpPr>
        <p:spPr>
          <a:xfrm>
            <a:off x="795058" y="2462933"/>
            <a:ext cx="473317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34D5BC1-EE53-224C-9ECA-7BC9CDBAB6A6}"/>
              </a:ext>
            </a:extLst>
          </p:cNvPr>
          <p:cNvSpPr txBox="1"/>
          <p:nvPr/>
        </p:nvSpPr>
        <p:spPr>
          <a:xfrm>
            <a:off x="710534" y="1919349"/>
            <a:ext cx="89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The Bold Font" pitchFamily="2" charset="0"/>
              </a:rPr>
              <a:t>model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23E743D-2E7B-2741-BD03-3E09ED091110}"/>
              </a:ext>
            </a:extLst>
          </p:cNvPr>
          <p:cNvSpPr txBox="1"/>
          <p:nvPr/>
        </p:nvSpPr>
        <p:spPr>
          <a:xfrm>
            <a:off x="4080981" y="1913143"/>
            <a:ext cx="1307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The Bold Font" pitchFamily="2" charset="0"/>
              </a:rPr>
              <a:t>Accuracy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A3AF3AC-63D4-9B46-B637-0E6C0C85585D}"/>
              </a:ext>
            </a:extLst>
          </p:cNvPr>
          <p:cNvSpPr txBox="1"/>
          <p:nvPr/>
        </p:nvSpPr>
        <p:spPr>
          <a:xfrm>
            <a:off x="4064397" y="2634682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98,68%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1247430-B4A7-4C4E-93F6-2EC34BF607CC}"/>
              </a:ext>
            </a:extLst>
          </p:cNvPr>
          <p:cNvSpPr txBox="1"/>
          <p:nvPr/>
        </p:nvSpPr>
        <p:spPr>
          <a:xfrm>
            <a:off x="4102715" y="4078935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95,77%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0EAD73E-500D-984B-9272-118EEC5EED64}"/>
              </a:ext>
            </a:extLst>
          </p:cNvPr>
          <p:cNvSpPr txBox="1"/>
          <p:nvPr/>
        </p:nvSpPr>
        <p:spPr>
          <a:xfrm>
            <a:off x="4226299" y="334825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92%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68745FE-0AA9-9748-B070-A2C487F4C36D}"/>
              </a:ext>
            </a:extLst>
          </p:cNvPr>
          <p:cNvSpPr txBox="1"/>
          <p:nvPr/>
        </p:nvSpPr>
        <p:spPr>
          <a:xfrm>
            <a:off x="4080981" y="4791765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95,77%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0F8ABA0-9C93-A842-84C0-196D67795B89}"/>
              </a:ext>
            </a:extLst>
          </p:cNvPr>
          <p:cNvSpPr txBox="1"/>
          <p:nvPr/>
        </p:nvSpPr>
        <p:spPr>
          <a:xfrm>
            <a:off x="4102715" y="553067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95,77%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F426C80-53B0-1144-8FE8-4BB55597813C}"/>
              </a:ext>
            </a:extLst>
          </p:cNvPr>
          <p:cNvCxnSpPr>
            <a:cxnSpLocks/>
          </p:cNvCxnSpPr>
          <p:nvPr/>
        </p:nvCxnSpPr>
        <p:spPr>
          <a:xfrm>
            <a:off x="4102715" y="3024587"/>
            <a:ext cx="8566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DAF2D2C-B2C2-E44E-954B-14F7D2D92B5B}"/>
              </a:ext>
            </a:extLst>
          </p:cNvPr>
          <p:cNvSpPr txBox="1"/>
          <p:nvPr/>
        </p:nvSpPr>
        <p:spPr>
          <a:xfrm>
            <a:off x="5985428" y="5022866"/>
            <a:ext cx="56561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Paper</a:t>
            </a:r>
            <a:r>
              <a:rPr lang="en-GB" sz="18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: </a:t>
            </a:r>
            <a:r>
              <a:rPr lang="en-GB" i="1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”Speaker Identification Using MFCC Feature Extraction: A Comparative Study Using GMM, CNN, RNN, KNN, and Random Forest Classifier”, </a:t>
            </a:r>
            <a:r>
              <a:rPr lang="en-GB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D. R. </a:t>
            </a:r>
            <a:r>
              <a:rPr lang="en-GB" dirty="0" err="1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Yerramreddy</a:t>
            </a:r>
            <a:r>
              <a:rPr lang="en-GB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, 2023</a:t>
            </a:r>
          </a:p>
          <a:p>
            <a:endParaRPr lang="en-GB" i="1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it-IT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42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  <p:bldP spid="5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DA63266-797B-8C4B-89C9-7AC8ACBCE481}"/>
              </a:ext>
            </a:extLst>
          </p:cNvPr>
          <p:cNvSpPr/>
          <p:nvPr/>
        </p:nvSpPr>
        <p:spPr>
          <a:xfrm>
            <a:off x="5354563" y="-128785"/>
            <a:ext cx="6950913" cy="70562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07001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E28260-361C-BD43-92FB-9692B3B9A455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916571"/>
            <a:ext cx="4114800" cy="365125"/>
          </a:xfrm>
        </p:spPr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>
                <a:latin typeface="The Bold Font" pitchFamily="2" charset="0"/>
              </a:rPr>
              <a:t>Moderne </a:t>
            </a:r>
            <a:r>
              <a:rPr lang="it-IT" dirty="0" err="1">
                <a:latin typeface="The Bold Font" pitchFamily="2" charset="0"/>
              </a:rPr>
              <a:t>technisc</a:t>
            </a:r>
            <a:r>
              <a:rPr lang="it-IT" dirty="0" err="1">
                <a:solidFill>
                  <a:srgbClr val="070010"/>
                </a:solidFill>
                <a:latin typeface="The Bold Font" pitchFamily="2" charset="0"/>
              </a:rPr>
              <a:t>he</a:t>
            </a:r>
            <a:r>
              <a:rPr lang="it-IT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it-IT" dirty="0" err="1">
                <a:solidFill>
                  <a:srgbClr val="070010"/>
                </a:solidFill>
                <a:latin typeface="The Bold Font" pitchFamily="2" charset="0"/>
              </a:rPr>
              <a:t>ansätze</a:t>
            </a:r>
            <a:endParaRPr lang="it-IT" dirty="0">
              <a:solidFill>
                <a:srgbClr val="070010"/>
              </a:solidFill>
              <a:latin typeface="The Bold Font" pitchFamily="2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12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B6B1A9-B0BA-8C40-890F-D9E02C6043DC}"/>
              </a:ext>
            </a:extLst>
          </p:cNvPr>
          <p:cNvCxnSpPr>
            <a:cxnSpLocks/>
          </p:cNvCxnSpPr>
          <p:nvPr/>
        </p:nvCxnSpPr>
        <p:spPr>
          <a:xfrm>
            <a:off x="5296609" y="6345985"/>
            <a:ext cx="7362825" cy="0"/>
          </a:xfrm>
          <a:prstGeom prst="line">
            <a:avLst/>
          </a:prstGeom>
          <a:ln w="9525">
            <a:solidFill>
              <a:srgbClr val="07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4E0A73E-401F-1243-A8AC-6EC8FB7D1C31}"/>
              </a:ext>
            </a:extLst>
          </p:cNvPr>
          <p:cNvSpPr txBox="1"/>
          <p:nvPr/>
        </p:nvSpPr>
        <p:spPr>
          <a:xfrm>
            <a:off x="6365848" y="1525063"/>
            <a:ext cx="56469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Genauigkeit</a:t>
            </a:r>
            <a:r>
              <a:rPr lang="en-GB" b="1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und </a:t>
            </a:r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RechenAufwand</a:t>
            </a:r>
            <a:r>
              <a:rPr lang="en-GB" b="1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: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 </a:t>
            </a:r>
            <a:b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</a:b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Genauere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Methoden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brauchen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mehr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Rechenleistung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und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besser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fÜr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b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</a:b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Online-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Nutzung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Schnellere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Methoden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besser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fÜr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Echtzeit-Aufgaben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.</a:t>
            </a:r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Daten</a:t>
            </a:r>
            <a:r>
              <a:rPr lang="en-GB" b="1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und </a:t>
            </a:r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Nutzung</a:t>
            </a:r>
            <a:r>
              <a:rPr lang="en-GB" b="1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: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 </a:t>
            </a:r>
            <a:b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</a:b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Modelle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, 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zeitliche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Abläufe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verstehen,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gut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fÜr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dynamische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Aufgaben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.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Einfachere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Modelle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sind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gut,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wenn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wenig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Rechenleistung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verfÜgbar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ist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.</a:t>
            </a:r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Passende</a:t>
            </a:r>
            <a:r>
              <a:rPr lang="en-GB" b="1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Methode</a:t>
            </a:r>
            <a:r>
              <a:rPr lang="en-GB" b="1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1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wählen</a:t>
            </a:r>
            <a:r>
              <a:rPr lang="en-GB" b="1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: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 </a:t>
            </a:r>
            <a:b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</a:b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Die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Methode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sollte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zur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Aufgabe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passen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, je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nachdem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ob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Genauigkeit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Schnelligkeit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oder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Einfachheit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wichtiger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The Bold Font" pitchFamily="2" charset="0"/>
              </a:rPr>
              <a:t>ist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he Bold Font" pitchFamily="2" charset="0"/>
              </a:rPr>
              <a:t>.</a:t>
            </a:r>
            <a:endParaRPr lang="it-IT" dirty="0">
              <a:solidFill>
                <a:srgbClr val="070010"/>
              </a:solidFill>
              <a:latin typeface="The Bold Font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BF06059-0438-B248-BE4F-68022D9E0C6A}"/>
              </a:ext>
            </a:extLst>
          </p:cNvPr>
          <p:cNvSpPr/>
          <p:nvPr/>
        </p:nvSpPr>
        <p:spPr>
          <a:xfrm>
            <a:off x="5702050" y="2002586"/>
            <a:ext cx="540000" cy="540000"/>
          </a:xfrm>
          <a:prstGeom prst="ellipse">
            <a:avLst/>
          </a:prstGeom>
          <a:solidFill>
            <a:srgbClr val="070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5EE5646-322B-B941-81EF-1E1EB231898E}"/>
              </a:ext>
            </a:extLst>
          </p:cNvPr>
          <p:cNvSpPr/>
          <p:nvPr/>
        </p:nvSpPr>
        <p:spPr>
          <a:xfrm>
            <a:off x="5728412" y="3679487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2D4FCE9-5B7B-D344-9B63-529D75623E89}"/>
              </a:ext>
            </a:extLst>
          </p:cNvPr>
          <p:cNvSpPr/>
          <p:nvPr/>
        </p:nvSpPr>
        <p:spPr>
          <a:xfrm>
            <a:off x="5728412" y="5192463"/>
            <a:ext cx="540000" cy="540000"/>
          </a:xfrm>
          <a:prstGeom prst="ellipse">
            <a:avLst/>
          </a:prstGeom>
          <a:solidFill>
            <a:srgbClr val="070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ABCF7F-F0F8-CB43-BDFE-A61872177F2A}"/>
              </a:ext>
            </a:extLst>
          </p:cNvPr>
          <p:cNvSpPr txBox="1"/>
          <p:nvPr/>
        </p:nvSpPr>
        <p:spPr>
          <a:xfrm>
            <a:off x="5702050" y="5107161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he Bold Font" pitchFamily="2" charset="0"/>
              </a:rPr>
              <a:t>3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A4918C-EC64-F74D-AE40-757DA0FFAE16}"/>
              </a:ext>
            </a:extLst>
          </p:cNvPr>
          <p:cNvSpPr txBox="1"/>
          <p:nvPr/>
        </p:nvSpPr>
        <p:spPr>
          <a:xfrm>
            <a:off x="5652058" y="1912995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he Bold Font" pitchFamily="2" charset="0"/>
              </a:rPr>
              <a:t>1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C1EF79-577F-D64F-8A09-D2C8BDF54740}"/>
              </a:ext>
            </a:extLst>
          </p:cNvPr>
          <p:cNvSpPr txBox="1"/>
          <p:nvPr/>
        </p:nvSpPr>
        <p:spPr>
          <a:xfrm>
            <a:off x="5704524" y="3573156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latin typeface="The Bold Font" pitchFamily="2" charset="0"/>
              </a:rPr>
              <a:t>2</a:t>
            </a:r>
          </a:p>
        </p:txBody>
      </p:sp>
      <p:sp>
        <p:nvSpPr>
          <p:cNvPr id="23" name="Footer Placeholder 8">
            <a:extLst>
              <a:ext uri="{FF2B5EF4-FFF2-40B4-BE49-F238E27FC236}">
                <a16:creationId xmlns:a16="http://schemas.microsoft.com/office/drawing/2014/main" id="{AA1F81FC-4D5D-344E-9CE6-A7D30AECD4AB}"/>
              </a:ext>
            </a:extLst>
          </p:cNvPr>
          <p:cNvSpPr txBox="1">
            <a:spLocks/>
          </p:cNvSpPr>
          <p:nvPr/>
        </p:nvSpPr>
        <p:spPr>
          <a:xfrm>
            <a:off x="418465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  <a:latin typeface="The Bold Font" pitchFamily="2" charset="0"/>
              </a:rPr>
              <a:t>Dino Dervisevic</a:t>
            </a:r>
          </a:p>
        </p:txBody>
      </p:sp>
      <p:sp>
        <p:nvSpPr>
          <p:cNvPr id="25" name="Slide Number Placeholder 9">
            <a:extLst>
              <a:ext uri="{FF2B5EF4-FFF2-40B4-BE49-F238E27FC236}">
                <a16:creationId xmlns:a16="http://schemas.microsoft.com/office/drawing/2014/main" id="{C9A786C4-31BC-3A45-A619-1F1693A881EB}"/>
              </a:ext>
            </a:extLst>
          </p:cNvPr>
          <p:cNvSpPr txBox="1">
            <a:spLocks/>
          </p:cNvSpPr>
          <p:nvPr/>
        </p:nvSpPr>
        <p:spPr>
          <a:xfrm>
            <a:off x="8779934" y="63588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3E6A0CA-0F49-CA43-BB54-F9691DA987F9}" type="slidenum">
              <a:rPr lang="it-IT" smtClean="0">
                <a:solidFill>
                  <a:schemeClr val="bg1"/>
                </a:solidFill>
                <a:latin typeface="The Bold Font" pitchFamily="2" charset="0"/>
              </a:rPr>
              <a:pPr/>
              <a:t>12</a:t>
            </a:fld>
            <a:endParaRPr lang="it-IT" dirty="0">
              <a:solidFill>
                <a:schemeClr val="bg1"/>
              </a:solidFill>
              <a:latin typeface="The Bold Font" pitchFamily="2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8E9F3F6-3CBC-2E4C-9F6D-41533076DA74}"/>
              </a:ext>
            </a:extLst>
          </p:cNvPr>
          <p:cNvCxnSpPr>
            <a:cxnSpLocks/>
          </p:cNvCxnSpPr>
          <p:nvPr/>
        </p:nvCxnSpPr>
        <p:spPr>
          <a:xfrm>
            <a:off x="838200" y="1433580"/>
            <a:ext cx="144005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C1241892-BA13-7F46-A514-50BAA8DA95EB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3765172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Key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Take-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aways</a:t>
            </a:r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3EEACA-3127-EA4C-82BD-0A4322482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8196"/>
            <a:ext cx="4024086" cy="40240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6790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Schwächen</a:t>
            </a:r>
            <a:r>
              <a:rPr lang="it-IT" dirty="0">
                <a:latin typeface="The Bold Font" pitchFamily="2" charset="0"/>
              </a:rPr>
              <a:t> von SI </a:t>
            </a:r>
            <a:r>
              <a:rPr lang="it-IT" dirty="0" err="1">
                <a:latin typeface="The Bold Font" pitchFamily="2" charset="0"/>
              </a:rPr>
              <a:t>Systemen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13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D3F92E0-404D-8B4B-A9D9-DC773A2BAD47}"/>
              </a:ext>
            </a:extLst>
          </p:cNvPr>
          <p:cNvSpPr txBox="1"/>
          <p:nvPr/>
        </p:nvSpPr>
        <p:spPr>
          <a:xfrm>
            <a:off x="2102345" y="1347168"/>
            <a:ext cx="2240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i="0" u="none" strike="noStrike" dirty="0" err="1">
                <a:solidFill>
                  <a:srgbClr val="FF0000"/>
                </a:solidFill>
                <a:effectLst/>
                <a:latin typeface="The Bold Font" pitchFamily="2" charset="0"/>
              </a:rPr>
              <a:t>Variabilität</a:t>
            </a:r>
            <a:r>
              <a:rPr lang="en-GB" sz="2000" b="0" i="0" u="none" strike="noStrike" dirty="0">
                <a:solidFill>
                  <a:srgbClr val="FF0000"/>
                </a:solidFill>
                <a:effectLst/>
                <a:latin typeface="The Bold Font" pitchFamily="2" charset="0"/>
              </a:rPr>
              <a:t> der </a:t>
            </a:r>
            <a:br>
              <a:rPr lang="en-GB" sz="2000" b="0" i="0" u="none" strike="noStrike" dirty="0">
                <a:solidFill>
                  <a:srgbClr val="FF0000"/>
                </a:solidFill>
                <a:effectLst/>
                <a:latin typeface="The Bold Font" pitchFamily="2" charset="0"/>
              </a:rPr>
            </a:br>
            <a:r>
              <a:rPr lang="en-GB" sz="2000" b="0" i="0" u="none" strike="noStrike" dirty="0" err="1">
                <a:solidFill>
                  <a:srgbClr val="FF0000"/>
                </a:solidFill>
                <a:effectLst/>
                <a:latin typeface="The Bold Font" pitchFamily="2" charset="0"/>
              </a:rPr>
              <a:t>Stimmmerkmale</a:t>
            </a:r>
            <a:endParaRPr lang="it-IT" sz="2000" dirty="0">
              <a:solidFill>
                <a:srgbClr val="FF0000"/>
              </a:solidFill>
              <a:latin typeface="The Bold Font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B2F39D-B3AB-0948-850B-E6386E958542}"/>
              </a:ext>
            </a:extLst>
          </p:cNvPr>
          <p:cNvSpPr txBox="1"/>
          <p:nvPr/>
        </p:nvSpPr>
        <p:spPr>
          <a:xfrm>
            <a:off x="2162365" y="3653485"/>
            <a:ext cx="1928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i="0" u="none" strike="noStrike" dirty="0" err="1">
                <a:solidFill>
                  <a:srgbClr val="FF0000"/>
                </a:solidFill>
                <a:effectLst/>
                <a:latin typeface="The Bold Font" pitchFamily="2" charset="0"/>
              </a:rPr>
              <a:t>Hintergrund</a:t>
            </a:r>
            <a:r>
              <a:rPr lang="en-GB" sz="2000" b="0" i="0" u="none" strike="noStrike" dirty="0">
                <a:solidFill>
                  <a:srgbClr val="FF0000"/>
                </a:solidFill>
                <a:effectLst/>
                <a:latin typeface="The Bold Font" pitchFamily="2" charset="0"/>
              </a:rPr>
              <a:t>-</a:t>
            </a:r>
            <a:br>
              <a:rPr lang="en-GB" sz="2000" b="0" i="0" u="none" strike="noStrike" dirty="0">
                <a:solidFill>
                  <a:srgbClr val="FF0000"/>
                </a:solidFill>
                <a:effectLst/>
                <a:latin typeface="The Bold Font" pitchFamily="2" charset="0"/>
              </a:rPr>
            </a:br>
            <a:r>
              <a:rPr lang="en-GB" sz="2000" b="0" i="0" u="none" strike="noStrike" dirty="0" err="1">
                <a:solidFill>
                  <a:srgbClr val="FF0000"/>
                </a:solidFill>
                <a:effectLst/>
                <a:latin typeface="The Bold Font" pitchFamily="2" charset="0"/>
              </a:rPr>
              <a:t>geräusche</a:t>
            </a:r>
            <a:endParaRPr lang="it-IT" sz="2000" dirty="0">
              <a:solidFill>
                <a:srgbClr val="FF0000"/>
              </a:solidFill>
              <a:latin typeface="The Bold Font" pitchFamily="2" charset="0"/>
            </a:endParaRPr>
          </a:p>
        </p:txBody>
      </p:sp>
      <p:pic>
        <p:nvPicPr>
          <p:cNvPr id="11" name="Graphic 10" descr="Lightning bolt">
            <a:extLst>
              <a:ext uri="{FF2B5EF4-FFF2-40B4-BE49-F238E27FC236}">
                <a16:creationId xmlns:a16="http://schemas.microsoft.com/office/drawing/2014/main" id="{1F5CEEA3-1F86-9D46-B946-6333C8FC6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6846" y="1243911"/>
            <a:ext cx="914400" cy="914400"/>
          </a:xfrm>
          <a:prstGeom prst="rect">
            <a:avLst/>
          </a:prstGeom>
        </p:spPr>
      </p:pic>
      <p:pic>
        <p:nvPicPr>
          <p:cNvPr id="17" name="Graphic 16" descr="Lightning bolt">
            <a:extLst>
              <a:ext uri="{FF2B5EF4-FFF2-40B4-BE49-F238E27FC236}">
                <a16:creationId xmlns:a16="http://schemas.microsoft.com/office/drawing/2014/main" id="{CC88AC19-E662-B34A-BF55-03CA41B564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6846" y="3565617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4697B6E-A471-8248-B021-4A1DE6F34C52}"/>
              </a:ext>
            </a:extLst>
          </p:cNvPr>
          <p:cNvSpPr txBox="1"/>
          <p:nvPr/>
        </p:nvSpPr>
        <p:spPr>
          <a:xfrm>
            <a:off x="1506006" y="2152220"/>
            <a:ext cx="2866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0" i="0" u="none" strike="noStrike" dirty="0">
                <a:effectLst/>
                <a:latin typeface="The Bold Font" pitchFamily="2" charset="0"/>
              </a:rPr>
              <a:t>Die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Stimme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einer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br>
              <a:rPr lang="en-GB" sz="1600" b="0" i="0" u="none" strike="noStrike" dirty="0">
                <a:effectLst/>
                <a:latin typeface="The Bold Font" pitchFamily="2" charset="0"/>
              </a:rPr>
            </a:br>
            <a:r>
              <a:rPr lang="en-GB" sz="1600" b="0" i="0" u="none" strike="noStrike" dirty="0">
                <a:effectLst/>
                <a:latin typeface="The Bold Font" pitchFamily="2" charset="0"/>
              </a:rPr>
              <a:t>Person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kann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sich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durch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Stimmung, Gesundheit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oder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Alter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verändern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.</a:t>
            </a:r>
            <a:endParaRPr lang="it-IT" sz="1600" dirty="0">
              <a:latin typeface="The Bold Font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F7797-4B9C-8349-893F-DE363C4B0968}"/>
              </a:ext>
            </a:extLst>
          </p:cNvPr>
          <p:cNvSpPr txBox="1"/>
          <p:nvPr/>
        </p:nvSpPr>
        <p:spPr>
          <a:xfrm>
            <a:off x="1391170" y="4454263"/>
            <a:ext cx="28664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0" i="0" u="none" strike="noStrike" dirty="0" err="1">
                <a:effectLst/>
                <a:latin typeface="The Bold Font" pitchFamily="2" charset="0"/>
              </a:rPr>
              <a:t>akustische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Bedingungen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verringern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die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Genauigkeit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beim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Training und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Testen</a:t>
            </a:r>
            <a:endParaRPr lang="it-IT" sz="1600" dirty="0">
              <a:latin typeface="The Bold Font" pitchFamily="2" charset="0"/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F21FFF6-C2D0-B141-82EC-87CC6E81F68D}"/>
              </a:ext>
            </a:extLst>
          </p:cNvPr>
          <p:cNvSpPr/>
          <p:nvPr/>
        </p:nvSpPr>
        <p:spPr>
          <a:xfrm>
            <a:off x="4721305" y="1444334"/>
            <a:ext cx="2848820" cy="707886"/>
          </a:xfrm>
          <a:prstGeom prst="rightArrow">
            <a:avLst/>
          </a:prstGeom>
          <a:solidFill>
            <a:srgbClr val="1DC7B8"/>
          </a:solidFill>
          <a:ln>
            <a:solidFill>
              <a:srgbClr val="1DC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1DC7B8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ADEC9A-6D60-0D4E-93E1-9C4F107BF7AE}"/>
              </a:ext>
            </a:extLst>
          </p:cNvPr>
          <p:cNvSpPr txBox="1"/>
          <p:nvPr/>
        </p:nvSpPr>
        <p:spPr>
          <a:xfrm>
            <a:off x="4498702" y="1629000"/>
            <a:ext cx="284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0" i="0" u="none" strike="noStrike" dirty="0" err="1">
                <a:effectLst/>
                <a:latin typeface="The Bold Font" pitchFamily="2" charset="0"/>
              </a:rPr>
              <a:t>Lösungsvorschlag</a:t>
            </a:r>
            <a:endParaRPr lang="it-IT" sz="1600" dirty="0">
              <a:latin typeface="The Bold Fon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FE26C4-AE2C-084B-863E-CA5BEB431F1D}"/>
              </a:ext>
            </a:extLst>
          </p:cNvPr>
          <p:cNvSpPr txBox="1"/>
          <p:nvPr/>
        </p:nvSpPr>
        <p:spPr>
          <a:xfrm>
            <a:off x="8875108" y="1321380"/>
            <a:ext cx="24786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Multi-task </a:t>
            </a:r>
            <a:br>
              <a:rPr lang="en-GB" sz="20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</a:br>
            <a:r>
              <a:rPr lang="en-GB" sz="20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Neural Networks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70D5F1-EBC8-9B4F-9F83-BAE2F6D40415}"/>
              </a:ext>
            </a:extLst>
          </p:cNvPr>
          <p:cNvSpPr txBox="1"/>
          <p:nvPr/>
        </p:nvSpPr>
        <p:spPr>
          <a:xfrm>
            <a:off x="8907667" y="3773348"/>
            <a:ext cx="204075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The Bold Font" pitchFamily="2" charset="0"/>
              </a:rPr>
              <a:t>Noise Invariant </a:t>
            </a:r>
            <a:br>
              <a:rPr lang="en-GB" dirty="0">
                <a:solidFill>
                  <a:srgbClr val="00B0F0"/>
                </a:solidFill>
                <a:latin typeface="The Bold Font" pitchFamily="2" charset="0"/>
              </a:rPr>
            </a:br>
            <a:r>
              <a:rPr lang="en-GB" dirty="0">
                <a:solidFill>
                  <a:srgbClr val="00B0F0"/>
                </a:solidFill>
                <a:latin typeface="The Bold Font" pitchFamily="2" charset="0"/>
              </a:rPr>
              <a:t>Frame Selection</a:t>
            </a:r>
          </a:p>
          <a:p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860D1B-9816-9F40-8444-DF30266A707E}"/>
              </a:ext>
            </a:extLst>
          </p:cNvPr>
          <p:cNvSpPr txBox="1"/>
          <p:nvPr/>
        </p:nvSpPr>
        <p:spPr>
          <a:xfrm>
            <a:off x="7827512" y="2255533"/>
            <a:ext cx="3526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err="1">
                <a:effectLst/>
                <a:latin typeface="The Bold Font" pitchFamily="2" charset="0"/>
              </a:rPr>
              <a:t>Verbesserung</a:t>
            </a:r>
            <a:r>
              <a:rPr lang="en-GB" sz="1600" dirty="0">
                <a:effectLst/>
                <a:latin typeface="The Bold Font" pitchFamily="2" charset="0"/>
              </a:rPr>
              <a:t> </a:t>
            </a:r>
            <a:r>
              <a:rPr lang="en-GB" sz="1600" dirty="0" err="1">
                <a:effectLst/>
                <a:latin typeface="The Bold Font" pitchFamily="2" charset="0"/>
              </a:rPr>
              <a:t>durch</a:t>
            </a:r>
            <a:r>
              <a:rPr lang="en-GB" sz="1600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gemeinsame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Merkmalsextraktion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und</a:t>
            </a:r>
            <a:r>
              <a:rPr lang="en-GB" sz="1600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aufgabenspezifische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branches </a:t>
            </a:r>
            <a:endParaRPr lang="en-GB" sz="1600" dirty="0">
              <a:effectLst/>
              <a:latin typeface="The Bold Font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186C31-BD1A-7B4C-8C4E-71FFB83D36C2}"/>
              </a:ext>
            </a:extLst>
          </p:cNvPr>
          <p:cNvSpPr txBox="1"/>
          <p:nvPr/>
        </p:nvSpPr>
        <p:spPr>
          <a:xfrm>
            <a:off x="8278768" y="4480017"/>
            <a:ext cx="2866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0" i="0" u="none" strike="noStrike" dirty="0" err="1">
                <a:effectLst/>
                <a:latin typeface="The Bold Font" pitchFamily="2" charset="0"/>
              </a:rPr>
              <a:t>Verzerrungswerte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zwischen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Original- und </a:t>
            </a:r>
            <a:r>
              <a:rPr lang="en-GB" sz="1600" b="0" i="0" u="none" strike="noStrike" dirty="0" err="1">
                <a:effectLst/>
                <a:latin typeface="The Bold Font" pitchFamily="2" charset="0"/>
              </a:rPr>
              <a:t>Rauschversionen</a:t>
            </a:r>
            <a:endParaRPr lang="it-IT" sz="1600" dirty="0">
              <a:latin typeface="The Bold Font" pitchFamily="2" charset="0"/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3D5F5188-7AD7-D54D-B3E3-514A8FE2C5CF}"/>
              </a:ext>
            </a:extLst>
          </p:cNvPr>
          <p:cNvSpPr/>
          <p:nvPr/>
        </p:nvSpPr>
        <p:spPr>
          <a:xfrm>
            <a:off x="4745890" y="3747126"/>
            <a:ext cx="2848820" cy="707886"/>
          </a:xfrm>
          <a:prstGeom prst="rightArrow">
            <a:avLst/>
          </a:prstGeom>
          <a:solidFill>
            <a:srgbClr val="1DC7B8"/>
          </a:solidFill>
          <a:ln>
            <a:solidFill>
              <a:srgbClr val="1DC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1DC7B8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DBE5C5-1076-454D-A18A-81E59B6C7F45}"/>
              </a:ext>
            </a:extLst>
          </p:cNvPr>
          <p:cNvSpPr txBox="1"/>
          <p:nvPr/>
        </p:nvSpPr>
        <p:spPr>
          <a:xfrm>
            <a:off x="4517599" y="3913198"/>
            <a:ext cx="284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0" i="0" u="none" strike="noStrike" dirty="0" err="1">
                <a:effectLst/>
                <a:latin typeface="The Bold Font" pitchFamily="2" charset="0"/>
              </a:rPr>
              <a:t>Lösungsvorschlag</a:t>
            </a:r>
            <a:endParaRPr lang="it-IT" sz="1600" dirty="0">
              <a:latin typeface="The Bold Font" pitchFamily="2" charset="0"/>
            </a:endParaRPr>
          </a:p>
        </p:txBody>
      </p:sp>
      <p:pic>
        <p:nvPicPr>
          <p:cNvPr id="5" name="Graphic 4" descr="Add">
            <a:extLst>
              <a:ext uri="{FF2B5EF4-FFF2-40B4-BE49-F238E27FC236}">
                <a16:creationId xmlns:a16="http://schemas.microsoft.com/office/drawing/2014/main" id="{4AE9028F-AE83-DE46-ACD4-9A6B9244DD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93267" y="1237820"/>
            <a:ext cx="914400" cy="914400"/>
          </a:xfrm>
          <a:prstGeom prst="rect">
            <a:avLst/>
          </a:prstGeom>
        </p:spPr>
      </p:pic>
      <p:pic>
        <p:nvPicPr>
          <p:cNvPr id="33" name="Graphic 32" descr="Add">
            <a:extLst>
              <a:ext uri="{FF2B5EF4-FFF2-40B4-BE49-F238E27FC236}">
                <a16:creationId xmlns:a16="http://schemas.microsoft.com/office/drawing/2014/main" id="{BCB6FD31-475C-A848-8351-B5E1F5972B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93267" y="3539065"/>
            <a:ext cx="914400" cy="914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B7A07F9-5EBA-4941-829E-91F695DAC30F}"/>
              </a:ext>
            </a:extLst>
          </p:cNvPr>
          <p:cNvSpPr/>
          <p:nvPr/>
        </p:nvSpPr>
        <p:spPr>
          <a:xfrm>
            <a:off x="841008" y="1528277"/>
            <a:ext cx="540000" cy="540000"/>
          </a:xfrm>
          <a:prstGeom prst="ellipse">
            <a:avLst/>
          </a:prstGeom>
          <a:solidFill>
            <a:srgbClr val="1DC7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0DCE079-5D82-D143-B3BD-8BFBBC583E3C}"/>
              </a:ext>
            </a:extLst>
          </p:cNvPr>
          <p:cNvSpPr/>
          <p:nvPr/>
        </p:nvSpPr>
        <p:spPr>
          <a:xfrm>
            <a:off x="841008" y="3811892"/>
            <a:ext cx="540000" cy="540000"/>
          </a:xfrm>
          <a:prstGeom prst="ellipse">
            <a:avLst/>
          </a:prstGeom>
          <a:solidFill>
            <a:srgbClr val="1DC7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372816-01C1-454E-A277-42C7D7690ECD}"/>
              </a:ext>
            </a:extLst>
          </p:cNvPr>
          <p:cNvSpPr txBox="1"/>
          <p:nvPr/>
        </p:nvSpPr>
        <p:spPr>
          <a:xfrm>
            <a:off x="791013" y="1444334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0" i="0" u="none" strike="noStrike" dirty="0">
                <a:effectLst/>
                <a:latin typeface="The Bold Font" pitchFamily="2" charset="0"/>
              </a:rPr>
              <a:t>1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63555A7-ADF4-A34B-8235-B105CE54E984}"/>
              </a:ext>
            </a:extLst>
          </p:cNvPr>
          <p:cNvSpPr txBox="1"/>
          <p:nvPr/>
        </p:nvSpPr>
        <p:spPr>
          <a:xfrm>
            <a:off x="814646" y="3711478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he Bold Font" pitchFamily="2" charset="0"/>
              </a:rPr>
              <a:t>2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5EE5EA-505C-324D-8B88-2D6E3885282A}"/>
              </a:ext>
            </a:extLst>
          </p:cNvPr>
          <p:cNvSpPr txBox="1"/>
          <p:nvPr/>
        </p:nvSpPr>
        <p:spPr>
          <a:xfrm>
            <a:off x="9337141" y="6053134"/>
            <a:ext cx="20088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0" i="0" u="none" strike="noStrike" dirty="0">
                <a:effectLst/>
                <a:latin typeface="The Bold Font" pitchFamily="2" charset="0"/>
              </a:rPr>
              <a:t>* SI = </a:t>
            </a:r>
            <a:r>
              <a:rPr lang="en-GB" sz="1000" b="0" i="0" u="none" strike="noStrike" dirty="0" err="1">
                <a:effectLst/>
                <a:latin typeface="The Bold Font" pitchFamily="2" charset="0"/>
              </a:rPr>
              <a:t>Sprecheridentifikation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204304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5" grpId="0"/>
      <p:bldP spid="26" grpId="0"/>
      <p:bldP spid="29" grpId="0"/>
      <p:bldP spid="30" grpId="0"/>
      <p:bldP spid="31" grpId="0" animBg="1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Ausblick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E28260-361C-BD43-92FB-9692B3B9A455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916571"/>
            <a:ext cx="4114800" cy="365125"/>
          </a:xfrm>
        </p:spPr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14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DA63266-797B-8C4B-89C9-7AC8ACBCE481}"/>
              </a:ext>
            </a:extLst>
          </p:cNvPr>
          <p:cNvSpPr/>
          <p:nvPr/>
        </p:nvSpPr>
        <p:spPr>
          <a:xfrm>
            <a:off x="5296609" y="-73708"/>
            <a:ext cx="7024158" cy="70562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07001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B6B1A9-B0BA-8C40-890F-D9E02C6043DC}"/>
              </a:ext>
            </a:extLst>
          </p:cNvPr>
          <p:cNvCxnSpPr>
            <a:cxnSpLocks/>
          </p:cNvCxnSpPr>
          <p:nvPr/>
        </p:nvCxnSpPr>
        <p:spPr>
          <a:xfrm>
            <a:off x="5296609" y="6345985"/>
            <a:ext cx="7362825" cy="0"/>
          </a:xfrm>
          <a:prstGeom prst="line">
            <a:avLst/>
          </a:prstGeom>
          <a:ln w="9525">
            <a:solidFill>
              <a:srgbClr val="07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4E0A73E-401F-1243-A8AC-6EC8FB7D1C31}"/>
              </a:ext>
            </a:extLst>
          </p:cNvPr>
          <p:cNvSpPr txBox="1"/>
          <p:nvPr/>
        </p:nvSpPr>
        <p:spPr>
          <a:xfrm>
            <a:off x="6427233" y="1229628"/>
            <a:ext cx="61026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Ergänzung</a:t>
            </a:r>
            <a:r>
              <a:rPr lang="en-GB" b="1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mit</a:t>
            </a:r>
            <a:r>
              <a:rPr lang="en-GB" b="1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Multimodaler-Biometrie</a:t>
            </a:r>
            <a:r>
              <a:rPr lang="en-GB" dirty="0">
                <a:solidFill>
                  <a:schemeClr val="bg1"/>
                </a:solidFill>
                <a:latin typeface="The Bold Font" pitchFamily="2" charset="0"/>
              </a:rPr>
              <a:t> </a:t>
            </a:r>
            <a:br>
              <a:rPr lang="en-GB" dirty="0">
                <a:solidFill>
                  <a:srgbClr val="070010"/>
                </a:solidFill>
                <a:latin typeface="The Bold Font" pitchFamily="2" charset="0"/>
              </a:rPr>
            </a:b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Kombination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von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Stimme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mit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Gesichtserkennung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oder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Verhaltensmustern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erhöht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die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Genauigkeit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und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Sicherheit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.</a:t>
            </a: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Einsatz</a:t>
            </a:r>
            <a:r>
              <a:rPr lang="en-GB" b="1" dirty="0">
                <a:solidFill>
                  <a:srgbClr val="00B0F0"/>
                </a:solidFill>
                <a:latin typeface="The Bold Font" pitchFamily="2" charset="0"/>
              </a:rPr>
              <a:t> in </a:t>
            </a:r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ressourcenarmen</a:t>
            </a:r>
            <a:r>
              <a:rPr lang="en-GB" b="1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Umgebungen</a:t>
            </a:r>
            <a:br>
              <a:rPr lang="en-GB" dirty="0">
                <a:solidFill>
                  <a:srgbClr val="070010"/>
                </a:solidFill>
                <a:latin typeface="The Bold Font" pitchFamily="2" charset="0"/>
              </a:rPr>
            </a:b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Leichte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und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effiziente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Modelle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sind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wichtig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fÜr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Edge-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Geräte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und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begrenzte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Ressourcen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.</a:t>
            </a: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endParaRPr lang="en-GB" dirty="0">
              <a:solidFill>
                <a:srgbClr val="070010"/>
              </a:solidFill>
              <a:latin typeface="The Bold Font" pitchFamily="2" charset="0"/>
            </a:endParaRPr>
          </a:p>
          <a:p>
            <a:r>
              <a:rPr lang="en-GB" b="1" dirty="0" err="1">
                <a:solidFill>
                  <a:srgbClr val="00B0F0"/>
                </a:solidFill>
                <a:latin typeface="The Bold Font" pitchFamily="2" charset="0"/>
              </a:rPr>
              <a:t>Echtzeitanwendungen</a:t>
            </a:r>
            <a:r>
              <a:rPr lang="en-GB" b="1" dirty="0">
                <a:solidFill>
                  <a:srgbClr val="070010"/>
                </a:solidFill>
                <a:latin typeface="The Bold Font" pitchFamily="2" charset="0"/>
              </a:rPr>
              <a:t>: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 </a:t>
            </a:r>
            <a:br>
              <a:rPr lang="en-GB" dirty="0">
                <a:solidFill>
                  <a:srgbClr val="070010"/>
                </a:solidFill>
                <a:latin typeface="The Bold Font" pitchFamily="2" charset="0"/>
              </a:rPr>
            </a:b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Optimierung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fÜr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dynamische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Umgebungen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wie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 Smart Homes und IoT-</a:t>
            </a:r>
            <a:r>
              <a:rPr lang="en-GB" dirty="0" err="1">
                <a:solidFill>
                  <a:srgbClr val="070010"/>
                </a:solidFill>
                <a:latin typeface="The Bold Font" pitchFamily="2" charset="0"/>
              </a:rPr>
              <a:t>Geräte</a:t>
            </a:r>
            <a:r>
              <a:rPr lang="en-GB" dirty="0">
                <a:solidFill>
                  <a:srgbClr val="070010"/>
                </a:solidFill>
                <a:latin typeface="The Bold Font" pitchFamily="2" charset="0"/>
              </a:rPr>
              <a:t>.</a:t>
            </a:r>
            <a:endParaRPr lang="it-IT" dirty="0">
              <a:solidFill>
                <a:srgbClr val="070010"/>
              </a:solidFill>
              <a:latin typeface="The Bold Font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BF06059-0438-B248-BE4F-68022D9E0C6A}"/>
              </a:ext>
            </a:extLst>
          </p:cNvPr>
          <p:cNvSpPr/>
          <p:nvPr/>
        </p:nvSpPr>
        <p:spPr>
          <a:xfrm>
            <a:off x="5702050" y="1614654"/>
            <a:ext cx="540000" cy="540000"/>
          </a:xfrm>
          <a:prstGeom prst="ellipse">
            <a:avLst/>
          </a:prstGeom>
          <a:solidFill>
            <a:srgbClr val="070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5EE5646-322B-B941-81EF-1E1EB231898E}"/>
              </a:ext>
            </a:extLst>
          </p:cNvPr>
          <p:cNvSpPr/>
          <p:nvPr/>
        </p:nvSpPr>
        <p:spPr>
          <a:xfrm>
            <a:off x="5728412" y="3129325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2D4FCE9-5B7B-D344-9B63-529D75623E89}"/>
              </a:ext>
            </a:extLst>
          </p:cNvPr>
          <p:cNvSpPr/>
          <p:nvPr/>
        </p:nvSpPr>
        <p:spPr>
          <a:xfrm>
            <a:off x="5728412" y="4509565"/>
            <a:ext cx="540000" cy="540000"/>
          </a:xfrm>
          <a:prstGeom prst="ellipse">
            <a:avLst/>
          </a:prstGeom>
          <a:solidFill>
            <a:srgbClr val="070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ABCF7F-F0F8-CB43-BDFE-A61872177F2A}"/>
              </a:ext>
            </a:extLst>
          </p:cNvPr>
          <p:cNvSpPr txBox="1"/>
          <p:nvPr/>
        </p:nvSpPr>
        <p:spPr>
          <a:xfrm>
            <a:off x="5702050" y="4424263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he Bold Font" pitchFamily="2" charset="0"/>
              </a:rPr>
              <a:t>3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A4918C-EC64-F74D-AE40-757DA0FFAE16}"/>
              </a:ext>
            </a:extLst>
          </p:cNvPr>
          <p:cNvSpPr txBox="1"/>
          <p:nvPr/>
        </p:nvSpPr>
        <p:spPr>
          <a:xfrm>
            <a:off x="5652058" y="1525063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he Bold Font" pitchFamily="2" charset="0"/>
              </a:rPr>
              <a:t>1</a:t>
            </a:r>
            <a:endParaRPr lang="it-IT" sz="3600" dirty="0">
              <a:latin typeface="The Bold Font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C1EF79-577F-D64F-8A09-D2C8BDF54740}"/>
              </a:ext>
            </a:extLst>
          </p:cNvPr>
          <p:cNvSpPr txBox="1"/>
          <p:nvPr/>
        </p:nvSpPr>
        <p:spPr>
          <a:xfrm>
            <a:off x="5718379" y="3022994"/>
            <a:ext cx="60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latin typeface="The Bold Font" pitchFamily="2" charset="0"/>
              </a:rPr>
              <a:t>2</a:t>
            </a:r>
          </a:p>
        </p:txBody>
      </p:sp>
      <p:sp>
        <p:nvSpPr>
          <p:cNvPr id="23" name="Footer Placeholder 8">
            <a:extLst>
              <a:ext uri="{FF2B5EF4-FFF2-40B4-BE49-F238E27FC236}">
                <a16:creationId xmlns:a16="http://schemas.microsoft.com/office/drawing/2014/main" id="{AA1F81FC-4D5D-344E-9CE6-A7D30AECD4AB}"/>
              </a:ext>
            </a:extLst>
          </p:cNvPr>
          <p:cNvSpPr txBox="1">
            <a:spLocks/>
          </p:cNvSpPr>
          <p:nvPr/>
        </p:nvSpPr>
        <p:spPr>
          <a:xfrm>
            <a:off x="418465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  <a:latin typeface="The Bold Font" pitchFamily="2" charset="0"/>
              </a:rPr>
              <a:t>Dino Dervisevic</a:t>
            </a:r>
          </a:p>
        </p:txBody>
      </p:sp>
      <p:sp>
        <p:nvSpPr>
          <p:cNvPr id="25" name="Slide Number Placeholder 9">
            <a:extLst>
              <a:ext uri="{FF2B5EF4-FFF2-40B4-BE49-F238E27FC236}">
                <a16:creationId xmlns:a16="http://schemas.microsoft.com/office/drawing/2014/main" id="{C9A786C4-31BC-3A45-A619-1F1693A881EB}"/>
              </a:ext>
            </a:extLst>
          </p:cNvPr>
          <p:cNvSpPr txBox="1">
            <a:spLocks/>
          </p:cNvSpPr>
          <p:nvPr/>
        </p:nvSpPr>
        <p:spPr>
          <a:xfrm>
            <a:off x="8779934" y="63588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3E6A0CA-0F49-CA43-BB54-F9691DA987F9}" type="slidenum">
              <a:rPr lang="it-IT" smtClean="0">
                <a:solidFill>
                  <a:schemeClr val="bg1"/>
                </a:solidFill>
                <a:latin typeface="The Bold Font" pitchFamily="2" charset="0"/>
              </a:rPr>
              <a:pPr/>
              <a:t>14</a:t>
            </a:fld>
            <a:endParaRPr lang="it-IT" dirty="0">
              <a:solidFill>
                <a:schemeClr val="bg1"/>
              </a:solidFill>
              <a:latin typeface="The Bold Font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0F684A2-AC4C-F541-8AB7-03EF893D2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19" y="1561526"/>
            <a:ext cx="3662236" cy="3662236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968313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AA40-2B35-5344-871F-0F4B26F0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0494" y="301815"/>
            <a:ext cx="5638800" cy="2387600"/>
          </a:xfrm>
        </p:spPr>
        <p:txBody>
          <a:bodyPr/>
          <a:lstStyle/>
          <a:p>
            <a:r>
              <a:rPr lang="en-GB" dirty="0">
                <a:latin typeface="The Bold Font" pitchFamily="2" charset="0"/>
              </a:rPr>
              <a:t>Q&amp;A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09A2E-79C5-F54C-9C07-2A1D4C7B9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494" y="2909049"/>
            <a:ext cx="5638800" cy="1655762"/>
          </a:xfrm>
        </p:spPr>
        <p:txBody>
          <a:bodyPr>
            <a:normAutofit lnSpcReduction="10000"/>
          </a:bodyPr>
          <a:lstStyle/>
          <a:p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Haben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sie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in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ihrem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alltag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schon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Sprecheridentification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als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schlÜsseltechnoligie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fÜr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die mensch-computer-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interaktion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wahrgenommen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?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82D948-E410-AB45-BF41-803D85FE8B20}"/>
              </a:ext>
            </a:extLst>
          </p:cNvPr>
          <p:cNvSpPr/>
          <p:nvPr/>
        </p:nvSpPr>
        <p:spPr>
          <a:xfrm>
            <a:off x="-62755" y="-62756"/>
            <a:ext cx="5369859" cy="698350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1026" name="Picture 2" descr="Decoding Digital Conversations: AI Chatbots vs Human Interaction - CEDCOSS  Technologies Pvt. Ltd.">
            <a:extLst>
              <a:ext uri="{FF2B5EF4-FFF2-40B4-BE49-F238E27FC236}">
                <a16:creationId xmlns:a16="http://schemas.microsoft.com/office/drawing/2014/main" id="{A71EE021-55A2-CE4A-85EC-AD9C26526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93" y="2036482"/>
            <a:ext cx="4885376" cy="2785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280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82D948-E410-AB45-BF41-803D85FE8B20}"/>
              </a:ext>
            </a:extLst>
          </p:cNvPr>
          <p:cNvSpPr/>
          <p:nvPr/>
        </p:nvSpPr>
        <p:spPr>
          <a:xfrm>
            <a:off x="5130801" y="-135466"/>
            <a:ext cx="7179732" cy="70562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07001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660831-4960-E242-9E15-486FC1628588}"/>
              </a:ext>
            </a:extLst>
          </p:cNvPr>
          <p:cNvSpPr/>
          <p:nvPr/>
        </p:nvSpPr>
        <p:spPr>
          <a:xfrm>
            <a:off x="5840373" y="1406839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318D46D-B5E7-704A-B2F3-56219E5A3BC3}"/>
              </a:ext>
            </a:extLst>
          </p:cNvPr>
          <p:cNvSpPr/>
          <p:nvPr/>
        </p:nvSpPr>
        <p:spPr>
          <a:xfrm>
            <a:off x="5840373" y="1962650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4E7F38A-B1D9-C74D-9311-BF5678C1FEE3}"/>
              </a:ext>
            </a:extLst>
          </p:cNvPr>
          <p:cNvSpPr/>
          <p:nvPr/>
        </p:nvSpPr>
        <p:spPr>
          <a:xfrm>
            <a:off x="5835891" y="2518461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5B7E6F-7109-5740-BE76-E07476DB5364}"/>
              </a:ext>
            </a:extLst>
          </p:cNvPr>
          <p:cNvSpPr/>
          <p:nvPr/>
        </p:nvSpPr>
        <p:spPr>
          <a:xfrm>
            <a:off x="5835891" y="3074272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4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E8BEBC5-8545-1B46-ACA3-D701189DC10F}"/>
              </a:ext>
            </a:extLst>
          </p:cNvPr>
          <p:cNvSpPr/>
          <p:nvPr/>
        </p:nvSpPr>
        <p:spPr>
          <a:xfrm>
            <a:off x="5835891" y="3630083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5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BACBE0A-3143-B545-8308-872A9FFEA0A9}"/>
              </a:ext>
            </a:extLst>
          </p:cNvPr>
          <p:cNvSpPr/>
          <p:nvPr/>
        </p:nvSpPr>
        <p:spPr>
          <a:xfrm>
            <a:off x="5835891" y="5306487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8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DDA4A03-1E87-2948-BFAC-9A88F6B298D3}"/>
              </a:ext>
            </a:extLst>
          </p:cNvPr>
          <p:cNvSpPr/>
          <p:nvPr/>
        </p:nvSpPr>
        <p:spPr>
          <a:xfrm>
            <a:off x="5835891" y="4190379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6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83F62D-C68D-E94A-90E1-8A6349F33460}"/>
              </a:ext>
            </a:extLst>
          </p:cNvPr>
          <p:cNvSpPr/>
          <p:nvPr/>
        </p:nvSpPr>
        <p:spPr>
          <a:xfrm>
            <a:off x="5835891" y="4748433"/>
            <a:ext cx="358588" cy="358589"/>
          </a:xfrm>
          <a:prstGeom prst="ellipse">
            <a:avLst/>
          </a:prstGeom>
          <a:solidFill>
            <a:srgbClr val="070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E50D07-2566-9D4C-BA8F-4EAFE2FCF546}"/>
              </a:ext>
            </a:extLst>
          </p:cNvPr>
          <p:cNvSpPr txBox="1"/>
          <p:nvPr/>
        </p:nvSpPr>
        <p:spPr>
          <a:xfrm>
            <a:off x="6294533" y="1960285"/>
            <a:ext cx="2895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Warum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ist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SI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wichtig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?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FEE1EB-6970-2A43-AD1A-10C067A26FC4}"/>
              </a:ext>
            </a:extLst>
          </p:cNvPr>
          <p:cNvSpPr txBox="1"/>
          <p:nvPr/>
        </p:nvSpPr>
        <p:spPr>
          <a:xfrm>
            <a:off x="5721259" y="614110"/>
            <a:ext cx="6903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Sprecher </a:t>
            </a:r>
            <a:r>
              <a:rPr lang="en-GB" sz="3600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identifikation</a:t>
            </a:r>
            <a:r>
              <a:rPr lang="en-GB" sz="36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(</a:t>
            </a:r>
            <a:r>
              <a:rPr lang="en-GB" sz="3600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si</a:t>
            </a:r>
            <a:r>
              <a:rPr lang="en-GB" sz="36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)</a:t>
            </a:r>
            <a:endParaRPr lang="it-IT" sz="3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5513991-EC6E-C047-B30F-433FBF05F1F2}"/>
              </a:ext>
            </a:extLst>
          </p:cNvPr>
          <p:cNvSpPr txBox="1"/>
          <p:nvPr/>
        </p:nvSpPr>
        <p:spPr>
          <a:xfrm>
            <a:off x="6294533" y="4719816"/>
            <a:ext cx="1297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Ausblick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0E6F5D5-7CD6-704B-866D-0391B619FC63}"/>
              </a:ext>
            </a:extLst>
          </p:cNvPr>
          <p:cNvSpPr txBox="1"/>
          <p:nvPr/>
        </p:nvSpPr>
        <p:spPr>
          <a:xfrm>
            <a:off x="6310229" y="3609545"/>
            <a:ext cx="3942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Moderne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technische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Ansätze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406D97-9AE3-0E43-A686-EA9B04E581FC}"/>
              </a:ext>
            </a:extLst>
          </p:cNvPr>
          <p:cNvSpPr txBox="1"/>
          <p:nvPr/>
        </p:nvSpPr>
        <p:spPr>
          <a:xfrm>
            <a:off x="6294533" y="5277870"/>
            <a:ext cx="2350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Q&amp;A +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Diskussion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805688-7BE6-7C48-89C1-3E164FDB79DE}"/>
              </a:ext>
            </a:extLst>
          </p:cNvPr>
          <p:cNvSpPr txBox="1"/>
          <p:nvPr/>
        </p:nvSpPr>
        <p:spPr>
          <a:xfrm>
            <a:off x="6310229" y="1383713"/>
            <a:ext cx="1503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Was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ist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SI?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7CAB10-7D9B-AC46-A317-113B50EE0206}"/>
              </a:ext>
            </a:extLst>
          </p:cNvPr>
          <p:cNvSpPr txBox="1"/>
          <p:nvPr/>
        </p:nvSpPr>
        <p:spPr>
          <a:xfrm>
            <a:off x="6310229" y="2507130"/>
            <a:ext cx="2612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Wichtige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konzepte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C3C1BF-797E-7C40-8BBE-D40095F8563B}"/>
              </a:ext>
            </a:extLst>
          </p:cNvPr>
          <p:cNvSpPr txBox="1"/>
          <p:nvPr/>
        </p:nvSpPr>
        <p:spPr>
          <a:xfrm>
            <a:off x="6295762" y="3053602"/>
            <a:ext cx="2235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datensammlung</a:t>
            </a:r>
            <a:endParaRPr lang="it-IT" sz="2000" dirty="0">
              <a:solidFill>
                <a:srgbClr val="07001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D1B361-8507-5640-A47D-562FB92E525C}"/>
              </a:ext>
            </a:extLst>
          </p:cNvPr>
          <p:cNvSpPr txBox="1"/>
          <p:nvPr/>
        </p:nvSpPr>
        <p:spPr>
          <a:xfrm>
            <a:off x="6294533" y="4161762"/>
            <a:ext cx="38870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Schwächen</a:t>
            </a:r>
            <a:r>
              <a:rPr lang="it-IT" sz="2000" dirty="0">
                <a:solidFill>
                  <a:srgbClr val="070010"/>
                </a:solidFill>
                <a:latin typeface="The Bold Font" pitchFamily="2" charset="0"/>
              </a:rPr>
              <a:t> von si-</a:t>
            </a:r>
            <a:r>
              <a:rPr lang="it-IT" sz="2000" dirty="0" err="1">
                <a:solidFill>
                  <a:srgbClr val="070010"/>
                </a:solidFill>
                <a:latin typeface="The Bold Font" pitchFamily="2" charset="0"/>
              </a:rPr>
              <a:t>systemen</a:t>
            </a:r>
            <a:endParaRPr lang="it-IT" sz="2000" dirty="0">
              <a:solidFill>
                <a:srgbClr val="070010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2B1B14D-D305-F846-A448-167F07BBF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92" y="1615555"/>
            <a:ext cx="3881799" cy="3881799"/>
          </a:xfrm>
          <a:prstGeom prst="rect">
            <a:avLst/>
          </a:prstGeom>
          <a:ln>
            <a:noFill/>
          </a:ln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70170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1" y="364452"/>
            <a:ext cx="10663515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Was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ist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Sprecheridentifikation</a:t>
            </a:r>
            <a:r>
              <a:rPr lang="it-IT" dirty="0">
                <a:latin typeface="The Bold Font" pitchFamily="2" charset="0"/>
              </a:rPr>
              <a:t>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>
                <a:latin typeface="The Bold Font" pitchFamily="2" charset="0"/>
              </a:rPr>
              <a:t>13.01.2025</a:t>
            </a:r>
            <a:endParaRPr lang="it-IT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3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F2FF630-E6DB-9A43-85E1-E2651252E2A9}"/>
              </a:ext>
            </a:extLst>
          </p:cNvPr>
          <p:cNvSpPr txBox="1"/>
          <p:nvPr/>
        </p:nvSpPr>
        <p:spPr>
          <a:xfrm>
            <a:off x="9344917" y="6046054"/>
            <a:ext cx="20088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effectLst/>
                <a:latin typeface="The Bold Font" pitchFamily="2" charset="0"/>
              </a:rPr>
              <a:t>* SI = </a:t>
            </a:r>
            <a:r>
              <a:rPr lang="en-GB" sz="1000" b="0" i="0" u="none" strike="noStrike" dirty="0" err="1">
                <a:effectLst/>
                <a:latin typeface="The Bold Font" pitchFamily="2" charset="0"/>
              </a:rPr>
              <a:t>Sprecheridentifikation</a:t>
            </a:r>
            <a:endParaRPr lang="it-IT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789ADC-3759-584F-A89A-42E95980E9AA}"/>
              </a:ext>
            </a:extLst>
          </p:cNvPr>
          <p:cNvSpPr txBox="1"/>
          <p:nvPr/>
        </p:nvSpPr>
        <p:spPr>
          <a:xfrm>
            <a:off x="892069" y="2279468"/>
            <a:ext cx="4013864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Menschliche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SI*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B538C1-4990-264D-9DBE-C0F866C83644}"/>
              </a:ext>
            </a:extLst>
          </p:cNvPr>
          <p:cNvSpPr txBox="1"/>
          <p:nvPr/>
        </p:nvSpPr>
        <p:spPr>
          <a:xfrm>
            <a:off x="6519770" y="2279468"/>
            <a:ext cx="4550953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Computer SI*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0FCF4C-B5B3-C24E-BA72-47ABA961A4E9}"/>
              </a:ext>
            </a:extLst>
          </p:cNvPr>
          <p:cNvSpPr txBox="1"/>
          <p:nvPr/>
        </p:nvSpPr>
        <p:spPr>
          <a:xfrm>
            <a:off x="898345" y="4230081"/>
            <a:ext cx="4550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HAuptunterschiede</a:t>
            </a:r>
            <a:endParaRPr lang="it-IT" sz="2800" dirty="0">
              <a:solidFill>
                <a:srgbClr val="00B0F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1C9DE6-89CC-C24D-A26A-E64D7C202E8D}"/>
              </a:ext>
            </a:extLst>
          </p:cNvPr>
          <p:cNvSpPr txBox="1"/>
          <p:nvPr/>
        </p:nvSpPr>
        <p:spPr>
          <a:xfrm>
            <a:off x="892069" y="4733549"/>
            <a:ext cx="10775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00B0F0"/>
                </a:solidFill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Anpassung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: Menschen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reagieren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flexibler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auf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Sprachvariationen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als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Computer.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00B0F0"/>
                </a:solidFill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Daten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: Computer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brauchen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viele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Daten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, Menschen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erkennen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Stimmen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mit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wenig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Kontakt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00B0F0"/>
                </a:solidFill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Konsistenz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: Computer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sind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konstant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, Menschen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variieren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durch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Aufmerksamkeit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 </a:t>
            </a:r>
            <a:b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</a:b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und </a:t>
            </a:r>
            <a:r>
              <a:rPr lang="en-GB" dirty="0" err="1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Gedächtnis</a:t>
            </a:r>
            <a:r>
              <a:rPr lang="en-GB" dirty="0">
                <a:latin typeface="The Bold Font" pitchFamily="2" charset="0"/>
                <a:ea typeface="Apple SD Gothic Neo" panose="02000300000000000000" pitchFamily="2" charset="-127"/>
                <a:cs typeface="Devanagari Sangam MN" panose="02000000000000000000" pitchFamily="2" charset="0"/>
              </a:rPr>
              <a:t>.</a:t>
            </a:r>
            <a:endParaRPr lang="it-IT" dirty="0">
              <a:latin typeface="The Bold Font" pitchFamily="2" charset="0"/>
              <a:ea typeface="Apple SD Gothic Neo" panose="02000300000000000000" pitchFamily="2" charset="-127"/>
              <a:cs typeface="Devanagari Sangam MN" panose="02000000000000000000" pitchFamily="2" charset="0"/>
            </a:endParaRP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27A4D930-A65D-3147-BD85-291C211BB8C3}"/>
              </a:ext>
            </a:extLst>
          </p:cNvPr>
          <p:cNvSpPr/>
          <p:nvPr/>
        </p:nvSpPr>
        <p:spPr>
          <a:xfrm>
            <a:off x="838200" y="1218793"/>
            <a:ext cx="497711" cy="567160"/>
          </a:xfrm>
          <a:prstGeom prst="chevron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B0F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C0E29-53F7-7142-ABF6-8FB672FC62DD}"/>
              </a:ext>
            </a:extLst>
          </p:cNvPr>
          <p:cNvSpPr txBox="1"/>
          <p:nvPr/>
        </p:nvSpPr>
        <p:spPr>
          <a:xfrm>
            <a:off x="892069" y="2802688"/>
            <a:ext cx="3836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Akustische</a:t>
            </a:r>
            <a:r>
              <a:rPr lang="en-GB" i="0" u="none" strike="noStrike" dirty="0">
                <a:effectLst/>
                <a:latin typeface="The Bold Font" pitchFamily="2" charset="0"/>
              </a:rPr>
              <a:t> </a:t>
            </a:r>
            <a:r>
              <a:rPr lang="en-GB" i="0" u="none" strike="noStrike" dirty="0" err="1">
                <a:effectLst/>
                <a:latin typeface="The Bold Font" pitchFamily="2" charset="0"/>
              </a:rPr>
              <a:t>Hinweise</a:t>
            </a:r>
            <a:endParaRPr lang="en-GB" i="0" u="none" strike="noStrike" dirty="0">
              <a:effectLst/>
              <a:latin typeface="The Bold Fon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Kontextuelle</a:t>
            </a:r>
            <a:r>
              <a:rPr lang="en-GB" i="0" u="none" strike="noStrike" dirty="0">
                <a:effectLst/>
                <a:latin typeface="The Bold Font" pitchFamily="2" charset="0"/>
              </a:rPr>
              <a:t> </a:t>
            </a:r>
            <a:r>
              <a:rPr lang="en-GB" i="0" u="none" strike="noStrike" dirty="0" err="1">
                <a:effectLst/>
                <a:latin typeface="The Bold Font" pitchFamily="2" charset="0"/>
              </a:rPr>
              <a:t>Informationen</a:t>
            </a:r>
            <a:endParaRPr lang="en-GB" dirty="0">
              <a:latin typeface="The Bold Fon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Gedächtnis</a:t>
            </a:r>
            <a:r>
              <a:rPr lang="en-GB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i="0" u="none" strike="noStrike" dirty="0" err="1">
                <a:effectLst/>
                <a:latin typeface="The Bold Font" pitchFamily="2" charset="0"/>
              </a:rPr>
              <a:t>Erfahrung</a:t>
            </a:r>
            <a:endParaRPr lang="it-IT" dirty="0">
              <a:latin typeface="The Bold Font" pitchFamily="2" charset="0"/>
            </a:endParaRPr>
          </a:p>
          <a:p>
            <a:endParaRPr lang="it-I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D37348-0326-5D4F-B414-6A864B108F70}"/>
              </a:ext>
            </a:extLst>
          </p:cNvPr>
          <p:cNvSpPr/>
          <p:nvPr/>
        </p:nvSpPr>
        <p:spPr>
          <a:xfrm>
            <a:off x="838200" y="2227759"/>
            <a:ext cx="4847717" cy="164975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C8FA56-A8DB-D64A-8AB8-105C6936C4AB}"/>
              </a:ext>
            </a:extLst>
          </p:cNvPr>
          <p:cNvSpPr txBox="1"/>
          <p:nvPr/>
        </p:nvSpPr>
        <p:spPr>
          <a:xfrm>
            <a:off x="6483363" y="2802688"/>
            <a:ext cx="39910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Merkmalextraktion</a:t>
            </a:r>
            <a:endParaRPr lang="en-GB" i="0" u="none" strike="noStrike" dirty="0">
              <a:effectLst/>
              <a:latin typeface="The Bold Fon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Modellierung</a:t>
            </a:r>
            <a:r>
              <a:rPr lang="en-GB" dirty="0">
                <a:latin typeface="The Bold Font" pitchFamily="2" charset="0"/>
              </a:rPr>
              <a:t>: GMM, HMM, DNN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0" u="none" strike="noStrike" dirty="0" err="1">
                <a:effectLst/>
                <a:latin typeface="The Bold Font" pitchFamily="2" charset="0"/>
              </a:rPr>
              <a:t>Vergleich</a:t>
            </a:r>
            <a:r>
              <a:rPr lang="en-GB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i="0" u="none" strike="noStrike" dirty="0" err="1">
                <a:effectLst/>
                <a:latin typeface="The Bold Font" pitchFamily="2" charset="0"/>
              </a:rPr>
              <a:t>Entscheidung</a:t>
            </a:r>
            <a:endParaRPr lang="it-IT" dirty="0">
              <a:latin typeface="The Bold Font" pitchFamily="2" charset="0"/>
            </a:endParaRPr>
          </a:p>
          <a:p>
            <a:endParaRPr lang="it-IT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1BF800-B372-7D47-B99E-97EFF4BE89CD}"/>
              </a:ext>
            </a:extLst>
          </p:cNvPr>
          <p:cNvSpPr/>
          <p:nvPr/>
        </p:nvSpPr>
        <p:spPr>
          <a:xfrm>
            <a:off x="838200" y="4166006"/>
            <a:ext cx="10419488" cy="18377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2DF68E-8D8B-9647-9668-6A22DD8BD47A}"/>
              </a:ext>
            </a:extLst>
          </p:cNvPr>
          <p:cNvSpPr/>
          <p:nvPr/>
        </p:nvSpPr>
        <p:spPr>
          <a:xfrm>
            <a:off x="6409971" y="2227759"/>
            <a:ext cx="4847717" cy="164975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836A36-B2E0-7A45-8254-EC85A4EA3A96}"/>
              </a:ext>
            </a:extLst>
          </p:cNvPr>
          <p:cNvSpPr txBox="1"/>
          <p:nvPr/>
        </p:nvSpPr>
        <p:spPr>
          <a:xfrm>
            <a:off x="1349559" y="1116723"/>
            <a:ext cx="99081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i="0" u="none" strike="noStrike" dirty="0" err="1">
                <a:effectLst/>
                <a:latin typeface="The Bold Font" pitchFamily="2" charset="0"/>
              </a:rPr>
              <a:t>Sprecheridentifikation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ist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eine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biometrische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Technologie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, </a:t>
            </a:r>
            <a:br>
              <a:rPr lang="en-GB" sz="2000" b="0" i="0" u="none" strike="noStrike" dirty="0">
                <a:effectLst/>
                <a:latin typeface="The Bold Font" pitchFamily="2" charset="0"/>
              </a:rPr>
            </a:br>
            <a:r>
              <a:rPr lang="en-GB" sz="2000" b="0" i="0" u="none" strike="noStrike" dirty="0">
                <a:effectLst/>
                <a:latin typeface="The Bold Font" pitchFamily="2" charset="0"/>
              </a:rPr>
              <a:t>die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Personen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anhand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ihrer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einzigartigen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Stimmmerkmale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2000" b="0" i="0" u="none" strike="noStrike" dirty="0" err="1">
                <a:effectLst/>
                <a:latin typeface="The Bold Font" pitchFamily="2" charset="0"/>
              </a:rPr>
              <a:t>identifiziert</a:t>
            </a:r>
            <a:r>
              <a:rPr lang="en-GB" sz="2000" b="0" i="0" u="none" strike="noStrike" dirty="0">
                <a:effectLst/>
                <a:latin typeface="The Bold Font" pitchFamily="2" charset="0"/>
              </a:rPr>
              <a:t>.</a:t>
            </a:r>
            <a:endParaRPr lang="it-IT" sz="2000" dirty="0">
              <a:latin typeface="The Bold Fon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645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Warum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ist</a:t>
            </a:r>
            <a:r>
              <a:rPr lang="it-IT" dirty="0">
                <a:latin typeface="The Bold Font" pitchFamily="2" charset="0"/>
              </a:rPr>
              <a:t> SI* </a:t>
            </a:r>
            <a:r>
              <a:rPr lang="it-IT" dirty="0" err="1">
                <a:latin typeface="The Bold Font" pitchFamily="2" charset="0"/>
              </a:rPr>
              <a:t>wichtig</a:t>
            </a:r>
            <a:r>
              <a:rPr lang="it-IT" dirty="0">
                <a:latin typeface="The Bold Font" pitchFamily="2" charset="0"/>
              </a:rPr>
              <a:t>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E28260-361C-BD43-92FB-9692B3B9A455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4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09CF214-CBB6-2842-A30D-FFAF2E0C7243}"/>
              </a:ext>
            </a:extLst>
          </p:cNvPr>
          <p:cNvSpPr/>
          <p:nvPr/>
        </p:nvSpPr>
        <p:spPr>
          <a:xfrm>
            <a:off x="838199" y="1298750"/>
            <a:ext cx="4457281" cy="213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63271A4-45AB-7143-885C-D5961608D5C5}"/>
              </a:ext>
            </a:extLst>
          </p:cNvPr>
          <p:cNvSpPr/>
          <p:nvPr/>
        </p:nvSpPr>
        <p:spPr>
          <a:xfrm>
            <a:off x="838200" y="3827550"/>
            <a:ext cx="4457280" cy="213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0D7DBB-8FC3-F648-900A-5B5A4BE57A54}"/>
              </a:ext>
            </a:extLst>
          </p:cNvPr>
          <p:cNvSpPr/>
          <p:nvPr/>
        </p:nvSpPr>
        <p:spPr>
          <a:xfrm>
            <a:off x="5843953" y="1298750"/>
            <a:ext cx="4457281" cy="213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515D55-FE3C-C941-B2C8-D568D4659A0E}"/>
              </a:ext>
            </a:extLst>
          </p:cNvPr>
          <p:cNvSpPr/>
          <p:nvPr/>
        </p:nvSpPr>
        <p:spPr>
          <a:xfrm>
            <a:off x="5843953" y="3827550"/>
            <a:ext cx="4457280" cy="213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DA8E975-B1FD-154F-B1A1-79DBB1F0C88B}"/>
              </a:ext>
            </a:extLst>
          </p:cNvPr>
          <p:cNvSpPr txBox="1"/>
          <p:nvPr/>
        </p:nvSpPr>
        <p:spPr>
          <a:xfrm>
            <a:off x="5948624" y="3955951"/>
            <a:ext cx="411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Personalisierte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Nutzererlebnisse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BEB7AD-25FA-B747-A429-1CA60264DC17}"/>
              </a:ext>
            </a:extLst>
          </p:cNvPr>
          <p:cNvSpPr txBox="1"/>
          <p:nvPr/>
        </p:nvSpPr>
        <p:spPr>
          <a:xfrm>
            <a:off x="929100" y="3955951"/>
            <a:ext cx="289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Assistive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Technologien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AE8B13-26A7-B24B-AD35-C0AE335CA260}"/>
              </a:ext>
            </a:extLst>
          </p:cNvPr>
          <p:cNvSpPr txBox="1"/>
          <p:nvPr/>
        </p:nvSpPr>
        <p:spPr>
          <a:xfrm>
            <a:off x="5948624" y="1426607"/>
            <a:ext cx="331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Forensische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Anwendungen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FD6042-765A-C64F-AD98-3BF623536CBA}"/>
              </a:ext>
            </a:extLst>
          </p:cNvPr>
          <p:cNvSpPr txBox="1"/>
          <p:nvPr/>
        </p:nvSpPr>
        <p:spPr>
          <a:xfrm>
            <a:off x="929100" y="1426607"/>
            <a:ext cx="3994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Sicherheit</a:t>
            </a:r>
            <a:r>
              <a:rPr lang="en-GB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  <a:t> und </a:t>
            </a:r>
            <a:r>
              <a:rPr lang="en-GB" b="0" i="0" u="none" strike="noStrike" dirty="0" err="1">
                <a:solidFill>
                  <a:srgbClr val="00B0F0"/>
                </a:solidFill>
                <a:effectLst/>
                <a:latin typeface="The Bold Font" pitchFamily="2" charset="0"/>
              </a:rPr>
              <a:t>Authentifizierung</a:t>
            </a:r>
            <a:endParaRPr lang="it-IT" dirty="0">
              <a:solidFill>
                <a:srgbClr val="00B0F0"/>
              </a:solidFill>
              <a:latin typeface="The Bold Font" pitchFamily="2" charset="0"/>
            </a:endParaRPr>
          </a:p>
        </p:txBody>
      </p:sp>
      <p:pic>
        <p:nvPicPr>
          <p:cNvPr id="3074" name="Picture 2" descr="What is Voice Recognition: How it Works, Advantages, Example | Shaip">
            <a:extLst>
              <a:ext uri="{FF2B5EF4-FFF2-40B4-BE49-F238E27FC236}">
                <a16:creationId xmlns:a16="http://schemas.microsoft.com/office/drawing/2014/main" id="{428B623E-4C0E-BA46-895F-E81F0133B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283" y="4453683"/>
            <a:ext cx="2002118" cy="132568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Voice Biometric Authentication Explained - ClaySys Technologies">
            <a:extLst>
              <a:ext uri="{FF2B5EF4-FFF2-40B4-BE49-F238E27FC236}">
                <a16:creationId xmlns:a16="http://schemas.microsoft.com/office/drawing/2014/main" id="{3A971EF9-D18F-4544-8D08-BE2E08CF0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8" t="8639"/>
          <a:stretch/>
        </p:blipFill>
        <p:spPr bwMode="auto">
          <a:xfrm>
            <a:off x="1046884" y="1923796"/>
            <a:ext cx="2002118" cy="132547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Voice Analysis Can Help Solve Crimes · Frontiers for Young Minds">
            <a:extLst>
              <a:ext uri="{FF2B5EF4-FFF2-40B4-BE49-F238E27FC236}">
                <a16:creationId xmlns:a16="http://schemas.microsoft.com/office/drawing/2014/main" id="{A25A395F-E55B-9240-8994-D6BF39E49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23" t="9348" r="5638" b="15024"/>
          <a:stretch/>
        </p:blipFill>
        <p:spPr bwMode="auto">
          <a:xfrm>
            <a:off x="6024282" y="1923796"/>
            <a:ext cx="2002118" cy="132568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owards Inclusion: The Role of AI and Assistive Tech-EnableMe">
            <a:extLst>
              <a:ext uri="{FF2B5EF4-FFF2-40B4-BE49-F238E27FC236}">
                <a16:creationId xmlns:a16="http://schemas.microsoft.com/office/drawing/2014/main" id="{3C11407D-F41A-2C49-BE2A-6F069477F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884" y="4453682"/>
            <a:ext cx="2002118" cy="132568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D44D1B-7968-F141-A242-EAA099519608}"/>
              </a:ext>
            </a:extLst>
          </p:cNvPr>
          <p:cNvSpPr txBox="1"/>
          <p:nvPr/>
        </p:nvSpPr>
        <p:spPr>
          <a:xfrm>
            <a:off x="3088271" y="1894036"/>
            <a:ext cx="21962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u="none" strike="noStrike" dirty="0">
                <a:effectLst/>
                <a:latin typeface="The Bold Font" pitchFamily="2" charset="0"/>
              </a:rPr>
              <a:t>Si </a:t>
            </a:r>
            <a:r>
              <a:rPr lang="en-GB" sz="1200" dirty="0" err="1">
                <a:latin typeface="The Bold Font" pitchFamily="2" charset="0"/>
              </a:rPr>
              <a:t>ist</a:t>
            </a:r>
            <a:r>
              <a:rPr lang="en-GB" sz="1200" dirty="0">
                <a:latin typeface="The Bold Font" pitchFamily="2" charset="0"/>
              </a:rPr>
              <a:t> </a:t>
            </a:r>
            <a:r>
              <a:rPr lang="en-GB" sz="1200" dirty="0" err="1">
                <a:latin typeface="The Bold Font" pitchFamily="2" charset="0"/>
              </a:rPr>
              <a:t>ein</a:t>
            </a:r>
            <a:r>
              <a:rPr lang="en-GB" sz="1200" dirty="0"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Biometrisches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verfahren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gilt </a:t>
            </a:r>
          </a:p>
          <a:p>
            <a:r>
              <a:rPr lang="en-GB" sz="1200" b="0" i="0" u="none" strike="noStrike" dirty="0" err="1">
                <a:effectLst/>
                <a:latin typeface="The Bold Font" pitchFamily="2" charset="0"/>
              </a:rPr>
              <a:t>nicht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-invasive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bequeme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Methode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zur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IdentitätsÜberprÜfung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in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verschiedenen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Anwendungen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</a:t>
            </a:r>
            <a:endParaRPr lang="it-IT" sz="1200" dirty="0">
              <a:latin typeface="The Bold Font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E840A1-AA58-AA4B-B3F0-3456B59F3726}"/>
              </a:ext>
            </a:extLst>
          </p:cNvPr>
          <p:cNvSpPr txBox="1"/>
          <p:nvPr/>
        </p:nvSpPr>
        <p:spPr>
          <a:xfrm>
            <a:off x="8029955" y="1986369"/>
            <a:ext cx="2196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u="none" strike="noStrike" dirty="0">
                <a:effectLst/>
                <a:latin typeface="The Bold Font" pitchFamily="2" charset="0"/>
              </a:rPr>
              <a:t>SI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unterstÜtzt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die Aufklärung von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Straftaten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Gerichtsverfahren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durch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die Analyse von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Stimmaufnahmen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</a:t>
            </a:r>
            <a:endParaRPr lang="it-IT" sz="1200" dirty="0">
              <a:latin typeface="The Bold Font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F4E1489-475D-B64F-BC9E-FFA7F8BDF5F9}"/>
              </a:ext>
            </a:extLst>
          </p:cNvPr>
          <p:cNvSpPr txBox="1"/>
          <p:nvPr/>
        </p:nvSpPr>
        <p:spPr>
          <a:xfrm>
            <a:off x="3088271" y="4516361"/>
            <a:ext cx="22788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u="none" strike="noStrike" dirty="0" err="1">
                <a:effectLst/>
                <a:latin typeface="The Bold Font" pitchFamily="2" charset="0"/>
              </a:rPr>
              <a:t>Personen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Behinderungen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profitieren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von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sprachgesteuerten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Systemen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mit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SI, die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Barrierefreiheit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Unabhängigkeit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fördern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</a:t>
            </a:r>
            <a:endParaRPr lang="it-IT" sz="1200" dirty="0">
              <a:latin typeface="The Bold Font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7FA134D-43CE-A242-8FC7-AE4C209E6874}"/>
              </a:ext>
            </a:extLst>
          </p:cNvPr>
          <p:cNvSpPr txBox="1"/>
          <p:nvPr/>
        </p:nvSpPr>
        <p:spPr>
          <a:xfrm>
            <a:off x="8065669" y="4509219"/>
            <a:ext cx="2196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u="none" strike="noStrike" dirty="0" err="1">
                <a:effectLst/>
                <a:latin typeface="The Bold Font" pitchFamily="2" charset="0"/>
              </a:rPr>
              <a:t>Moderne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Geräte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nutzen</a:t>
            </a:r>
            <a:r>
              <a:rPr lang="en-GB" sz="1200" dirty="0">
                <a:latin typeface="The Bold Font" pitchFamily="2" charset="0"/>
              </a:rPr>
              <a:t> 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SI, um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Antworten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Dienste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individuell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anzupassen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Dies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erhöht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die 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Benutzerzufriedenheit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 und -</a:t>
            </a:r>
            <a:r>
              <a:rPr lang="en-GB" sz="1200" b="0" i="0" u="none" strike="noStrike" dirty="0" err="1">
                <a:effectLst/>
                <a:latin typeface="The Bold Font" pitchFamily="2" charset="0"/>
              </a:rPr>
              <a:t>bindung</a:t>
            </a:r>
            <a:r>
              <a:rPr lang="en-GB" sz="1200" b="0" i="0" u="none" strike="noStrike" dirty="0">
                <a:effectLst/>
                <a:latin typeface="The Bold Font" pitchFamily="2" charset="0"/>
              </a:rPr>
              <a:t>. </a:t>
            </a:r>
            <a:endParaRPr lang="it-IT" sz="1200" dirty="0">
              <a:latin typeface="The Bold Font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148DB4-26F5-4647-84A8-0A516A218912}"/>
              </a:ext>
            </a:extLst>
          </p:cNvPr>
          <p:cNvSpPr txBox="1"/>
          <p:nvPr/>
        </p:nvSpPr>
        <p:spPr>
          <a:xfrm>
            <a:off x="8400565" y="6033964"/>
            <a:ext cx="20088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0" i="0" u="none" strike="noStrike" dirty="0">
                <a:effectLst/>
                <a:latin typeface="The Bold Font" pitchFamily="2" charset="0"/>
              </a:rPr>
              <a:t>* SI = </a:t>
            </a:r>
            <a:r>
              <a:rPr lang="en-GB" sz="1000" b="0" i="0" u="none" strike="noStrike" dirty="0" err="1">
                <a:effectLst/>
                <a:latin typeface="The Bold Font" pitchFamily="2" charset="0"/>
              </a:rPr>
              <a:t>Sprecheridentifikation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636639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1" y="364452"/>
            <a:ext cx="10663515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WICHTIgE</a:t>
            </a:r>
            <a:r>
              <a:rPr lang="it-IT" dirty="0">
                <a:latin typeface="The Bold Font" pitchFamily="2" charset="0"/>
              </a:rPr>
              <a:t> KONZEPTE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5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A5BC895-AA6A-AE48-957F-96CB858E14B2}"/>
              </a:ext>
            </a:extLst>
          </p:cNvPr>
          <p:cNvSpPr txBox="1"/>
          <p:nvPr/>
        </p:nvSpPr>
        <p:spPr>
          <a:xfrm>
            <a:off x="1504253" y="2298417"/>
            <a:ext cx="2854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Speaker </a:t>
            </a: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recognition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A0A7B0-2F1A-BE4B-8718-1CCAACD33207}"/>
              </a:ext>
            </a:extLst>
          </p:cNvPr>
          <p:cNvSpPr txBox="1"/>
          <p:nvPr/>
        </p:nvSpPr>
        <p:spPr>
          <a:xfrm>
            <a:off x="2977218" y="3113409"/>
            <a:ext cx="19734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Speaker</a:t>
            </a:r>
            <a:br>
              <a:rPr lang="it-IT" sz="2000" dirty="0">
                <a:solidFill>
                  <a:srgbClr val="00B0F0"/>
                </a:solidFill>
                <a:latin typeface="The Bold Font" pitchFamily="2" charset="0"/>
              </a:rPr>
            </a:b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identification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AAA12D-3F22-C349-B657-E57131B69F9D}"/>
              </a:ext>
            </a:extLst>
          </p:cNvPr>
          <p:cNvSpPr txBox="1"/>
          <p:nvPr/>
        </p:nvSpPr>
        <p:spPr>
          <a:xfrm>
            <a:off x="1066009" y="3113741"/>
            <a:ext cx="1701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speaker </a:t>
            </a:r>
            <a:br>
              <a:rPr lang="it-IT" sz="2000" dirty="0">
                <a:solidFill>
                  <a:srgbClr val="00B0F0"/>
                </a:solidFill>
                <a:latin typeface="The Bold Font" pitchFamily="2" charset="0"/>
              </a:rPr>
            </a:b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verification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67043C-C2B1-3848-A417-73E94C1834B2}"/>
              </a:ext>
            </a:extLst>
          </p:cNvPr>
          <p:cNvSpPr txBox="1"/>
          <p:nvPr/>
        </p:nvSpPr>
        <p:spPr>
          <a:xfrm>
            <a:off x="3223912" y="3972842"/>
            <a:ext cx="15072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latin typeface="The Bold Font" pitchFamily="2" charset="0"/>
              </a:rPr>
              <a:t>WER </a:t>
            </a:r>
            <a:r>
              <a:rPr lang="it-IT" sz="1600" dirty="0" err="1">
                <a:latin typeface="The Bold Font" pitchFamily="2" charset="0"/>
              </a:rPr>
              <a:t>spricht</a:t>
            </a:r>
            <a:r>
              <a:rPr lang="it-IT" sz="1600" dirty="0">
                <a:latin typeface="The Bold Font" pitchFamily="2" charset="0"/>
              </a:rPr>
              <a:t>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ABC1155-C61E-E747-AEF5-46F6380C080A}"/>
              </a:ext>
            </a:extLst>
          </p:cNvPr>
          <p:cNvSpPr txBox="1"/>
          <p:nvPr/>
        </p:nvSpPr>
        <p:spPr>
          <a:xfrm>
            <a:off x="1011543" y="3821295"/>
            <a:ext cx="18771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b="0" i="0" u="none" strike="noStrike" dirty="0" err="1">
                <a:effectLst/>
                <a:latin typeface="The Bold Font" pitchFamily="2" charset="0"/>
              </a:rPr>
              <a:t>Ist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der Sprecher </a:t>
            </a:r>
            <a:br>
              <a:rPr lang="en-GB" sz="1600" b="0" i="0" u="none" strike="noStrike" dirty="0">
                <a:effectLst/>
                <a:latin typeface="The Bold Font" pitchFamily="2" charset="0"/>
              </a:rPr>
            </a:br>
            <a:r>
              <a:rPr lang="en-GB" sz="1600" b="0" i="0" u="none" strike="noStrike" dirty="0" err="1">
                <a:effectLst/>
                <a:latin typeface="The Bold Font" pitchFamily="2" charset="0"/>
              </a:rPr>
              <a:t>wirklich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die </a:t>
            </a:r>
            <a:br>
              <a:rPr lang="en-GB" sz="1600" b="0" i="0" u="none" strike="noStrike" dirty="0">
                <a:effectLst/>
                <a:latin typeface="The Bold Font" pitchFamily="2" charset="0"/>
              </a:rPr>
            </a:br>
            <a:r>
              <a:rPr lang="en-GB" sz="1600" b="0" i="0" u="none" strike="noStrike" dirty="0">
                <a:effectLst/>
                <a:latin typeface="The Bold Font" pitchFamily="2" charset="0"/>
              </a:rPr>
              <a:t>Person?</a:t>
            </a:r>
            <a:endParaRPr lang="en-GB" sz="1600" dirty="0">
              <a:effectLst/>
              <a:latin typeface="The Bold Font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C08F0C-64FD-D64F-B77E-23BBB9C4FDCF}"/>
              </a:ext>
            </a:extLst>
          </p:cNvPr>
          <p:cNvSpPr/>
          <p:nvPr/>
        </p:nvSpPr>
        <p:spPr>
          <a:xfrm>
            <a:off x="766481" y="1501771"/>
            <a:ext cx="4320000" cy="432000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55A0836-BCAF-5C48-B4A7-0D9654D1B0D1}"/>
              </a:ext>
            </a:extLst>
          </p:cNvPr>
          <p:cNvSpPr/>
          <p:nvPr/>
        </p:nvSpPr>
        <p:spPr>
          <a:xfrm>
            <a:off x="2991931" y="2885945"/>
            <a:ext cx="1944000" cy="1944000"/>
          </a:xfrm>
          <a:prstGeom prst="ellipse">
            <a:avLst/>
          </a:prstGeom>
          <a:noFill/>
          <a:ln w="25400">
            <a:solidFill>
              <a:srgbClr val="1DC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92D05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CAA9CE-1205-374F-BFD6-8DBA3A6CA4F6}"/>
              </a:ext>
            </a:extLst>
          </p:cNvPr>
          <p:cNvSpPr/>
          <p:nvPr/>
        </p:nvSpPr>
        <p:spPr>
          <a:xfrm>
            <a:off x="944659" y="2887367"/>
            <a:ext cx="1944000" cy="194400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87367D-1784-4A4A-806A-D612E90C0102}"/>
              </a:ext>
            </a:extLst>
          </p:cNvPr>
          <p:cNvSpPr txBox="1"/>
          <p:nvPr/>
        </p:nvSpPr>
        <p:spPr>
          <a:xfrm>
            <a:off x="6748792" y="2298417"/>
            <a:ext cx="30144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Speaker </a:t>
            </a: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identification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9D5533-BFF4-FC45-9A7F-D0BE17AB57F3}"/>
              </a:ext>
            </a:extLst>
          </p:cNvPr>
          <p:cNvSpPr txBox="1"/>
          <p:nvPr/>
        </p:nvSpPr>
        <p:spPr>
          <a:xfrm>
            <a:off x="8534299" y="3504002"/>
            <a:ext cx="17426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dirty="0">
                <a:solidFill>
                  <a:srgbClr val="00B0F0"/>
                </a:solidFill>
                <a:effectLst/>
                <a:latin typeface="The Bold Font" pitchFamily="2" charset="0"/>
              </a:rPr>
              <a:t>Text </a:t>
            </a:r>
            <a:br>
              <a:rPr lang="en-GB" sz="2000" dirty="0">
                <a:solidFill>
                  <a:srgbClr val="00B0F0"/>
                </a:solidFill>
                <a:effectLst/>
                <a:latin typeface="The Bold Font" pitchFamily="2" charset="0"/>
              </a:rPr>
            </a:br>
            <a:r>
              <a:rPr lang="en-GB" sz="2000" dirty="0">
                <a:solidFill>
                  <a:srgbClr val="00B0F0"/>
                </a:solidFill>
                <a:effectLst/>
                <a:latin typeface="The Bold Font" pitchFamily="2" charset="0"/>
              </a:rPr>
              <a:t>dependency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C3946B-FE20-7B4B-96BC-D3BDBEFA859C}"/>
              </a:ext>
            </a:extLst>
          </p:cNvPr>
          <p:cNvSpPr txBox="1"/>
          <p:nvPr/>
        </p:nvSpPr>
        <p:spPr>
          <a:xfrm>
            <a:off x="6389800" y="3504002"/>
            <a:ext cx="18506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Open/</a:t>
            </a: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Closed</a:t>
            </a:r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br>
              <a:rPr lang="it-IT" sz="2000" dirty="0">
                <a:solidFill>
                  <a:srgbClr val="00B0F0"/>
                </a:solidFill>
                <a:latin typeface="The Bold Font" pitchFamily="2" charset="0"/>
              </a:rPr>
            </a:br>
            <a:r>
              <a:rPr lang="it-IT" sz="2000" dirty="0">
                <a:solidFill>
                  <a:srgbClr val="00B0F0"/>
                </a:solidFill>
                <a:latin typeface="The Bold Font" pitchFamily="2" charset="0"/>
              </a:rPr>
              <a:t>set </a:t>
            </a:r>
            <a:r>
              <a:rPr lang="it-IT" sz="2000" dirty="0" err="1">
                <a:solidFill>
                  <a:srgbClr val="00B0F0"/>
                </a:solidFill>
                <a:latin typeface="The Bold Font" pitchFamily="2" charset="0"/>
              </a:rPr>
              <a:t>systems</a:t>
            </a:r>
            <a:endParaRPr lang="it-IT" sz="20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8F6DFF2-CAA3-CA48-9552-1615790BC938}"/>
              </a:ext>
            </a:extLst>
          </p:cNvPr>
          <p:cNvSpPr/>
          <p:nvPr/>
        </p:nvSpPr>
        <p:spPr>
          <a:xfrm>
            <a:off x="6096000" y="1501771"/>
            <a:ext cx="4320000" cy="4320000"/>
          </a:xfrm>
          <a:prstGeom prst="ellipse">
            <a:avLst/>
          </a:prstGeom>
          <a:noFill/>
          <a:ln w="25400">
            <a:solidFill>
              <a:srgbClr val="1DC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92D05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A238590-CA6E-1D41-AC7C-3ABB630BE028}"/>
              </a:ext>
            </a:extLst>
          </p:cNvPr>
          <p:cNvSpPr/>
          <p:nvPr/>
        </p:nvSpPr>
        <p:spPr>
          <a:xfrm>
            <a:off x="8156069" y="2885945"/>
            <a:ext cx="2088000" cy="208800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4C6844F-F6EB-D642-BBD2-3C800F7915CA}"/>
              </a:ext>
            </a:extLst>
          </p:cNvPr>
          <p:cNvSpPr/>
          <p:nvPr/>
        </p:nvSpPr>
        <p:spPr>
          <a:xfrm>
            <a:off x="6389800" y="2885945"/>
            <a:ext cx="2088000" cy="208800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0FD0E2-005F-5548-8A96-8ACFAE69CD2D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3963931" y="1577788"/>
            <a:ext cx="3709857" cy="1308157"/>
          </a:xfrm>
          <a:prstGeom prst="line">
            <a:avLst/>
          </a:prstGeom>
          <a:ln w="22225">
            <a:solidFill>
              <a:srgbClr val="1DC7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35C9E31-1523-984B-B130-A11DA383BC88}"/>
              </a:ext>
            </a:extLst>
          </p:cNvPr>
          <p:cNvCxnSpPr>
            <a:cxnSpLocks/>
          </p:cNvCxnSpPr>
          <p:nvPr/>
        </p:nvCxnSpPr>
        <p:spPr>
          <a:xfrm>
            <a:off x="3626603" y="4773478"/>
            <a:ext cx="3769279" cy="874287"/>
          </a:xfrm>
          <a:prstGeom prst="line">
            <a:avLst/>
          </a:prstGeom>
          <a:ln w="22225">
            <a:solidFill>
              <a:srgbClr val="1DC7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95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7" grpId="0"/>
      <p:bldP spid="36" grpId="0" animBg="1"/>
      <p:bldP spid="37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87318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Geschichte</a:t>
            </a:r>
            <a:r>
              <a:rPr lang="it-IT" dirty="0">
                <a:latin typeface="The Bold Font" pitchFamily="2" charset="0"/>
              </a:rPr>
              <a:t>  </a:t>
            </a:r>
            <a:r>
              <a:rPr lang="it-IT" dirty="0" err="1">
                <a:latin typeface="The Bold Font" pitchFamily="2" charset="0"/>
              </a:rPr>
              <a:t>der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Sprecheridentifikation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6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ight Arrow 2">
            <a:extLst>
              <a:ext uri="{FF2B5EF4-FFF2-40B4-BE49-F238E27FC236}">
                <a16:creationId xmlns:a16="http://schemas.microsoft.com/office/drawing/2014/main" id="{5C8D0CFB-75C8-6B4E-A774-A6EB385DB241}"/>
              </a:ext>
            </a:extLst>
          </p:cNvPr>
          <p:cNvSpPr/>
          <p:nvPr/>
        </p:nvSpPr>
        <p:spPr>
          <a:xfrm>
            <a:off x="766482" y="3247415"/>
            <a:ext cx="10515600" cy="365126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4C313-5F22-A64F-A386-DC80EE583370}"/>
              </a:ext>
            </a:extLst>
          </p:cNvPr>
          <p:cNvSpPr txBox="1"/>
          <p:nvPr/>
        </p:nvSpPr>
        <p:spPr>
          <a:xfrm>
            <a:off x="2828159" y="4281045"/>
            <a:ext cx="1773241" cy="18158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1980er:</a:t>
            </a:r>
          </a:p>
          <a:p>
            <a:pPr algn="ctr"/>
            <a:r>
              <a:rPr lang="it-IT" sz="1600" dirty="0" err="1">
                <a:latin typeface="The Bold Font" pitchFamily="2" charset="0"/>
              </a:rPr>
              <a:t>Hidden-Markov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>
                <a:latin typeface="The Bold Font" pitchFamily="2" charset="0"/>
              </a:rPr>
              <a:t>Modelle</a:t>
            </a: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70A26F-B782-DB4B-A38C-3C9F60A2981E}"/>
              </a:ext>
            </a:extLst>
          </p:cNvPr>
          <p:cNvSpPr txBox="1"/>
          <p:nvPr/>
        </p:nvSpPr>
        <p:spPr>
          <a:xfrm>
            <a:off x="4972771" y="4281045"/>
            <a:ext cx="2440220" cy="18158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1990er:</a:t>
            </a:r>
          </a:p>
          <a:p>
            <a:pPr algn="ctr"/>
            <a:r>
              <a:rPr lang="it-IT" sz="1600" dirty="0" err="1">
                <a:latin typeface="The Bold Font" pitchFamily="2" charset="0"/>
              </a:rPr>
              <a:t>Entwicklung</a:t>
            </a:r>
            <a:r>
              <a:rPr lang="it-IT" sz="1600" dirty="0">
                <a:latin typeface="The Bold Font" pitchFamily="2" charset="0"/>
              </a:rPr>
              <a:t> </a:t>
            </a:r>
            <a:r>
              <a:rPr lang="it-IT" sz="1600" dirty="0" err="1">
                <a:latin typeface="The Bold Font" pitchFamily="2" charset="0"/>
              </a:rPr>
              <a:t>grosser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 err="1">
                <a:latin typeface="The Bold Font" pitchFamily="2" charset="0"/>
              </a:rPr>
              <a:t>Sprachdatenbanken</a:t>
            </a:r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30B4BA-D30B-B649-B829-A52CAEC4EB9B}"/>
              </a:ext>
            </a:extLst>
          </p:cNvPr>
          <p:cNvSpPr txBox="1"/>
          <p:nvPr/>
        </p:nvSpPr>
        <p:spPr>
          <a:xfrm>
            <a:off x="9553910" y="1136003"/>
            <a:ext cx="1813317" cy="18158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2010er:</a:t>
            </a:r>
          </a:p>
          <a:p>
            <a:pPr algn="ctr"/>
            <a:r>
              <a:rPr lang="it-IT" sz="1600" dirty="0" err="1">
                <a:latin typeface="The Bold Font" pitchFamily="2" charset="0"/>
              </a:rPr>
              <a:t>Fortschritte</a:t>
            </a:r>
            <a:r>
              <a:rPr lang="it-IT" sz="1600" dirty="0">
                <a:latin typeface="The Bold Font" pitchFamily="2" charset="0"/>
              </a:rPr>
              <a:t> </a:t>
            </a:r>
            <a:r>
              <a:rPr lang="it-IT" sz="1600" dirty="0" err="1">
                <a:latin typeface="The Bold Font" pitchFamily="2" charset="0"/>
              </a:rPr>
              <a:t>im</a:t>
            </a:r>
            <a:r>
              <a:rPr lang="it-IT" sz="1600" dirty="0">
                <a:latin typeface="The Bold Font" pitchFamily="2" charset="0"/>
              </a:rPr>
              <a:t> 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 err="1">
                <a:latin typeface="The Bold Font" pitchFamily="2" charset="0"/>
              </a:rPr>
              <a:t>Deep</a:t>
            </a:r>
            <a:r>
              <a:rPr lang="it-IT" sz="1600" dirty="0">
                <a:latin typeface="The Bold Font" pitchFamily="2" charset="0"/>
              </a:rPr>
              <a:t> Learning</a:t>
            </a:r>
            <a:br>
              <a:rPr lang="it-IT" sz="1600" dirty="0">
                <a:latin typeface="The Bold Font" pitchFamily="2" charset="0"/>
              </a:rPr>
            </a:br>
            <a:br>
              <a:rPr lang="it-IT" sz="1600" dirty="0">
                <a:latin typeface="The Bold Font" pitchFamily="2" charset="0"/>
              </a:rPr>
            </a:br>
            <a:br>
              <a:rPr lang="it-IT" sz="1600" dirty="0">
                <a:latin typeface="The Bold Font" pitchFamily="2" charset="0"/>
              </a:rPr>
            </a:br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9DB363-BB74-5D4F-92E3-18C531BBA4B9}"/>
              </a:ext>
            </a:extLst>
          </p:cNvPr>
          <p:cNvSpPr txBox="1"/>
          <p:nvPr/>
        </p:nvSpPr>
        <p:spPr>
          <a:xfrm>
            <a:off x="7699203" y="4281045"/>
            <a:ext cx="2282997" cy="18158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2000er:</a:t>
            </a:r>
          </a:p>
          <a:p>
            <a:pPr algn="ctr"/>
            <a:r>
              <a:rPr lang="it-IT" sz="1600" dirty="0" err="1">
                <a:latin typeface="The Bold Font" pitchFamily="2" charset="0"/>
              </a:rPr>
              <a:t>Einsatz</a:t>
            </a:r>
            <a:r>
              <a:rPr lang="it-IT" sz="1600" dirty="0">
                <a:latin typeface="The Bold Font" pitchFamily="2" charset="0"/>
              </a:rPr>
              <a:t> von 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 err="1">
                <a:latin typeface="The Bold Font" pitchFamily="2" charset="0"/>
              </a:rPr>
              <a:t>Neuronalen</a:t>
            </a:r>
            <a:r>
              <a:rPr lang="it-IT" sz="1600" dirty="0">
                <a:latin typeface="The Bold Font" pitchFamily="2" charset="0"/>
              </a:rPr>
              <a:t> </a:t>
            </a:r>
            <a:r>
              <a:rPr lang="it-IT" sz="1600" dirty="0" err="1">
                <a:latin typeface="The Bold Font" pitchFamily="2" charset="0"/>
              </a:rPr>
              <a:t>Netzen</a:t>
            </a:r>
            <a:r>
              <a:rPr lang="it-IT" sz="1600" dirty="0">
                <a:latin typeface="The Bold Font" pitchFamily="2" charset="0"/>
              </a:rPr>
              <a:t> </a:t>
            </a:r>
            <a:br>
              <a:rPr lang="it-IT" sz="1600" dirty="0">
                <a:latin typeface="The Bold Font" pitchFamily="2" charset="0"/>
              </a:rPr>
            </a:br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  <a:p>
            <a:pPr algn="ctr"/>
            <a:endParaRPr lang="it-IT" sz="1600" dirty="0">
              <a:latin typeface="The Bold Font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531F96-D5E9-3B44-81DA-FDA8267E007A}"/>
              </a:ext>
            </a:extLst>
          </p:cNvPr>
          <p:cNvSpPr txBox="1"/>
          <p:nvPr/>
        </p:nvSpPr>
        <p:spPr>
          <a:xfrm>
            <a:off x="5177350" y="1435131"/>
            <a:ext cx="1837299" cy="10772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1990er:</a:t>
            </a:r>
          </a:p>
          <a:p>
            <a:pPr algn="ctr"/>
            <a:r>
              <a:rPr lang="it-IT" sz="1600" dirty="0" err="1">
                <a:latin typeface="The Bold Font" pitchFamily="2" charset="0"/>
              </a:rPr>
              <a:t>Standardisierte</a:t>
            </a:r>
            <a:r>
              <a:rPr lang="it-IT" sz="1600" dirty="0">
                <a:latin typeface="The Bold Font" pitchFamily="2" charset="0"/>
              </a:rPr>
              <a:t> 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 err="1">
                <a:latin typeface="The Bold Font" pitchFamily="2" charset="0"/>
              </a:rPr>
              <a:t>Benchmarks</a:t>
            </a:r>
            <a:r>
              <a:rPr lang="it-IT" sz="1600" dirty="0">
                <a:latin typeface="The Bold Font" pitchFamily="2" charset="0"/>
              </a:rPr>
              <a:t> </a:t>
            </a:r>
            <a:br>
              <a:rPr lang="it-IT" sz="1600" dirty="0">
                <a:latin typeface="The Bold Font" pitchFamily="2" charset="0"/>
              </a:rPr>
            </a:br>
            <a:r>
              <a:rPr lang="it-IT" sz="1600" dirty="0" err="1">
                <a:latin typeface="The Bold Font" pitchFamily="2" charset="0"/>
              </a:rPr>
              <a:t>durch</a:t>
            </a:r>
            <a:r>
              <a:rPr lang="it-IT" sz="1600" dirty="0">
                <a:latin typeface="The Bold Font" pitchFamily="2" charset="0"/>
              </a:rPr>
              <a:t> NIST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F06D28-4D64-7A4A-837F-46651FEA3843}"/>
              </a:ext>
            </a:extLst>
          </p:cNvPr>
          <p:cNvSpPr txBox="1"/>
          <p:nvPr/>
        </p:nvSpPr>
        <p:spPr>
          <a:xfrm>
            <a:off x="838200" y="1420075"/>
            <a:ext cx="2472023" cy="10772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solidFill>
                  <a:srgbClr val="00B0F0"/>
                </a:solidFill>
                <a:latin typeface="The Bold Font" pitchFamily="2" charset="0"/>
              </a:rPr>
              <a:t>1960er-1970er:</a:t>
            </a:r>
            <a:br>
              <a:rPr lang="en-GB" sz="1600" b="0" i="0" u="none" strike="noStrike" dirty="0">
                <a:solidFill>
                  <a:srgbClr val="00B0F0"/>
                </a:solidFill>
                <a:effectLst/>
                <a:latin typeface="The Bold Font" pitchFamily="2" charset="0"/>
              </a:rPr>
            </a:br>
            <a:r>
              <a:rPr lang="en-GB" sz="1600" b="0" i="0" u="none" strike="noStrike" dirty="0" err="1">
                <a:effectLst/>
                <a:latin typeface="The Bold Font" pitchFamily="2" charset="0"/>
              </a:rPr>
              <a:t>Lineare</a:t>
            </a:r>
            <a:r>
              <a:rPr lang="en-GB" sz="1600" b="0" i="0" u="none" strike="noStrike" dirty="0">
                <a:effectLst/>
                <a:latin typeface="The Bold Font" pitchFamily="2" charset="0"/>
              </a:rPr>
              <a:t> </a:t>
            </a:r>
            <a:br>
              <a:rPr lang="en-GB" sz="1600" b="0" i="0" u="none" strike="noStrike" dirty="0">
                <a:effectLst/>
                <a:latin typeface="The Bold Font" pitchFamily="2" charset="0"/>
              </a:rPr>
            </a:br>
            <a:r>
              <a:rPr lang="en-GB" sz="1600" b="0" i="0" u="none" strike="noStrike" dirty="0" err="1">
                <a:effectLst/>
                <a:latin typeface="The Bold Font" pitchFamily="2" charset="0"/>
              </a:rPr>
              <a:t>Prädiktions-Cepstrum</a:t>
            </a:r>
            <a:br>
              <a:rPr lang="en-GB" sz="1600" b="0" i="0" u="none" strike="noStrike" dirty="0">
                <a:effectLst/>
                <a:latin typeface="The Bold Font" pitchFamily="2" charset="0"/>
              </a:rPr>
            </a:br>
            <a:r>
              <a:rPr lang="en-GB" sz="1600" b="0" i="0" u="none" strike="noStrike" dirty="0" err="1">
                <a:effectLst/>
                <a:latin typeface="The Bold Font" pitchFamily="2" charset="0"/>
              </a:rPr>
              <a:t>Koeffizienten</a:t>
            </a:r>
            <a:endParaRPr lang="it-IT" sz="1600" dirty="0">
              <a:latin typeface="The Bold Font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86A3819-DF1F-614A-B079-1F5B59DCE8C0}"/>
              </a:ext>
            </a:extLst>
          </p:cNvPr>
          <p:cNvCxnSpPr>
            <a:cxnSpLocks/>
          </p:cNvCxnSpPr>
          <p:nvPr/>
        </p:nvCxnSpPr>
        <p:spPr>
          <a:xfrm>
            <a:off x="1974820" y="2497293"/>
            <a:ext cx="0" cy="93170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A1199D7-37B5-B444-913B-F03F333A8695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714780" y="3401587"/>
            <a:ext cx="0" cy="87945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06913AF-89F6-0A4F-A472-B3112C6E85D3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6096000" y="2512349"/>
            <a:ext cx="0" cy="9898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91C76E8-42F9-A045-8D79-80700469BF02}"/>
              </a:ext>
            </a:extLst>
          </p:cNvPr>
          <p:cNvCxnSpPr>
            <a:cxnSpLocks/>
          </p:cNvCxnSpPr>
          <p:nvPr/>
        </p:nvCxnSpPr>
        <p:spPr>
          <a:xfrm>
            <a:off x="6096246" y="3349338"/>
            <a:ext cx="0" cy="93170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0B8BE6A-A610-E642-B3EA-132C6892498E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8817724" y="3440121"/>
            <a:ext cx="22978" cy="84092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B7050A8-4F8D-3A49-9860-7EBA23536516}"/>
              </a:ext>
            </a:extLst>
          </p:cNvPr>
          <p:cNvCxnSpPr>
            <a:cxnSpLocks/>
          </p:cNvCxnSpPr>
          <p:nvPr/>
        </p:nvCxnSpPr>
        <p:spPr>
          <a:xfrm flipH="1">
            <a:off x="10460569" y="2963146"/>
            <a:ext cx="6627" cy="4384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9164959-3BD8-F04A-96D2-32D35734B561}"/>
              </a:ext>
            </a:extLst>
          </p:cNvPr>
          <p:cNvSpPr/>
          <p:nvPr/>
        </p:nvSpPr>
        <p:spPr>
          <a:xfrm>
            <a:off x="1802635" y="3260121"/>
            <a:ext cx="360000" cy="3600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FA780FC-D2AC-6343-A80C-51F726B823A7}"/>
              </a:ext>
            </a:extLst>
          </p:cNvPr>
          <p:cNvSpPr/>
          <p:nvPr/>
        </p:nvSpPr>
        <p:spPr>
          <a:xfrm>
            <a:off x="3534780" y="3252541"/>
            <a:ext cx="360000" cy="3600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10E543D-0D94-6E44-99F2-6E992AFA999B}"/>
              </a:ext>
            </a:extLst>
          </p:cNvPr>
          <p:cNvSpPr/>
          <p:nvPr/>
        </p:nvSpPr>
        <p:spPr>
          <a:xfrm>
            <a:off x="5916000" y="3262032"/>
            <a:ext cx="360000" cy="3600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FAACB6-A4A7-DA4D-92E9-01E049AD2004}"/>
              </a:ext>
            </a:extLst>
          </p:cNvPr>
          <p:cNvSpPr/>
          <p:nvPr/>
        </p:nvSpPr>
        <p:spPr>
          <a:xfrm>
            <a:off x="8637724" y="3260121"/>
            <a:ext cx="360000" cy="3600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54190BE-0DC2-6445-9D34-212DAAEAF67C}"/>
              </a:ext>
            </a:extLst>
          </p:cNvPr>
          <p:cNvSpPr/>
          <p:nvPr/>
        </p:nvSpPr>
        <p:spPr>
          <a:xfrm>
            <a:off x="10287196" y="3252541"/>
            <a:ext cx="360000" cy="36000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2060"/>
              </a:solidFill>
            </a:endParaRPr>
          </a:p>
        </p:txBody>
      </p:sp>
      <p:pic>
        <p:nvPicPr>
          <p:cNvPr id="4100" name="Picture 4" descr="Illustration of Hidden Markov Model transition probabilities between... |  Download Scientific Diagram">
            <a:extLst>
              <a:ext uri="{FF2B5EF4-FFF2-40B4-BE49-F238E27FC236}">
                <a16:creationId xmlns:a16="http://schemas.microsoft.com/office/drawing/2014/main" id="{162CB787-AFE7-DB45-8492-E438E3933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680" y="5155604"/>
            <a:ext cx="1470990" cy="852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Multidimensionale Datenbanken vs. relationale Datenbanken: Vorteile und  Unterschiede – elkomsolutions">
            <a:extLst>
              <a:ext uri="{FF2B5EF4-FFF2-40B4-BE49-F238E27FC236}">
                <a16:creationId xmlns:a16="http://schemas.microsoft.com/office/drawing/2014/main" id="{005C71EB-180C-2746-962D-0EABB59DE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354" y="5155604"/>
            <a:ext cx="1817053" cy="85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What is an Artificial Neural Networks? | Bernard Marr">
            <a:extLst>
              <a:ext uri="{FF2B5EF4-FFF2-40B4-BE49-F238E27FC236}">
                <a16:creationId xmlns:a16="http://schemas.microsoft.com/office/drawing/2014/main" id="{ADDA8BCB-E1C7-964C-9736-093E013AE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31" r="40575" b="15797"/>
          <a:stretch/>
        </p:blipFill>
        <p:spPr bwMode="auto">
          <a:xfrm>
            <a:off x="9707657" y="2023862"/>
            <a:ext cx="1505824" cy="77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Artificial Neural Network (ANN) with Practical Implementation | by Amir Ali  | Aorb Tech | Medium">
            <a:extLst>
              <a:ext uri="{FF2B5EF4-FFF2-40B4-BE49-F238E27FC236}">
                <a16:creationId xmlns:a16="http://schemas.microsoft.com/office/drawing/2014/main" id="{A6AA8167-2525-F847-8324-A97915478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0" t="41036" r="12297" b="8227"/>
          <a:stretch/>
        </p:blipFill>
        <p:spPr bwMode="auto">
          <a:xfrm>
            <a:off x="7932175" y="5155604"/>
            <a:ext cx="1817051" cy="85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59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latin typeface="The Bold Font" pitchFamily="2" charset="0"/>
              </a:rPr>
              <a:t>Datensammlung</a:t>
            </a:r>
            <a:r>
              <a:rPr lang="it-IT" dirty="0">
                <a:latin typeface="The Bold Font" pitchFamily="2" charset="0"/>
              </a:rPr>
              <a:t> 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7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6AFF0E8-2F7E-0845-A156-34FDE38ACE0A}"/>
              </a:ext>
            </a:extLst>
          </p:cNvPr>
          <p:cNvSpPr txBox="1"/>
          <p:nvPr/>
        </p:nvSpPr>
        <p:spPr>
          <a:xfrm>
            <a:off x="9034639" y="3581230"/>
            <a:ext cx="2319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The Bold Font" pitchFamily="2" charset="0"/>
              </a:rPr>
              <a:t>Metadaten</a:t>
            </a:r>
            <a:r>
              <a:rPr lang="it-IT" dirty="0">
                <a:latin typeface="The Bold Font" pitchFamily="2" charset="0"/>
              </a:rPr>
              <a:t>: </a:t>
            </a:r>
            <a:br>
              <a:rPr lang="it-IT" dirty="0">
                <a:latin typeface="The Bold Font" pitchFamily="2" charset="0"/>
              </a:rPr>
            </a:br>
            <a:r>
              <a:rPr lang="it-IT" dirty="0">
                <a:latin typeface="The Bold Font" pitchFamily="2" charset="0"/>
              </a:rPr>
              <a:t>Alter, 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Geschlecht</a:t>
            </a:r>
            <a:r>
              <a:rPr lang="it-IT" dirty="0">
                <a:latin typeface="The Bold Font" pitchFamily="2" charset="0"/>
              </a:rPr>
              <a:t>, </a:t>
            </a:r>
            <a:r>
              <a:rPr lang="it-IT" dirty="0" err="1">
                <a:latin typeface="The Bold Font" pitchFamily="2" charset="0"/>
              </a:rPr>
              <a:t>herkunft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C965C-7E42-1644-8026-D6CF7AFB1C6C}"/>
              </a:ext>
            </a:extLst>
          </p:cNvPr>
          <p:cNvSpPr txBox="1"/>
          <p:nvPr/>
        </p:nvSpPr>
        <p:spPr>
          <a:xfrm>
            <a:off x="8862498" y="2495667"/>
            <a:ext cx="2319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Hohe</a:t>
            </a:r>
            <a:r>
              <a:rPr lang="it-IT" dirty="0">
                <a:solidFill>
                  <a:srgbClr val="1DC7B8"/>
                </a:solidFill>
                <a:latin typeface="The Bold Font" pitchFamily="2" charset="0"/>
              </a:rPr>
              <a:t> </a:t>
            </a:r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Varianz</a:t>
            </a:r>
            <a:r>
              <a:rPr lang="it-IT" dirty="0">
                <a:solidFill>
                  <a:srgbClr val="1DC7B8"/>
                </a:solidFill>
                <a:latin typeface="The Bold Font" pitchFamily="2" charset="0"/>
              </a:rPr>
              <a:t> </a:t>
            </a:r>
            <a:br>
              <a:rPr lang="it-IT" dirty="0">
                <a:solidFill>
                  <a:srgbClr val="1DC7B8"/>
                </a:solidFill>
                <a:latin typeface="The Bold Font" pitchFamily="2" charset="0"/>
              </a:rPr>
            </a:br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der</a:t>
            </a:r>
            <a:r>
              <a:rPr lang="it-IT" dirty="0">
                <a:solidFill>
                  <a:srgbClr val="1DC7B8"/>
                </a:solidFill>
                <a:latin typeface="The Bold Font" pitchFamily="2" charset="0"/>
              </a:rPr>
              <a:t> </a:t>
            </a:r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Eigenschaften</a:t>
            </a:r>
            <a:endParaRPr lang="it-IT" dirty="0">
              <a:solidFill>
                <a:srgbClr val="1DC7B8"/>
              </a:solidFill>
              <a:latin typeface="The Bold Font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A4840A-819B-524B-816F-64AF7F4B5F3A}"/>
              </a:ext>
            </a:extLst>
          </p:cNvPr>
          <p:cNvSpPr txBox="1"/>
          <p:nvPr/>
        </p:nvSpPr>
        <p:spPr>
          <a:xfrm>
            <a:off x="2969026" y="2495665"/>
            <a:ext cx="1834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Zuverlässige</a:t>
            </a:r>
            <a:r>
              <a:rPr lang="it-IT" dirty="0">
                <a:solidFill>
                  <a:srgbClr val="1DC7B8"/>
                </a:solidFill>
                <a:latin typeface="The Bold Font" pitchFamily="2" charset="0"/>
              </a:rPr>
              <a:t> </a:t>
            </a:r>
            <a:br>
              <a:rPr lang="it-IT" dirty="0">
                <a:solidFill>
                  <a:srgbClr val="1DC7B8"/>
                </a:solidFill>
                <a:latin typeface="The Bold Font" pitchFamily="2" charset="0"/>
              </a:rPr>
            </a:br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Quellen</a:t>
            </a:r>
            <a:endParaRPr lang="it-IT" dirty="0">
              <a:solidFill>
                <a:srgbClr val="1DC7B8"/>
              </a:solidFill>
              <a:latin typeface="The Bold Font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4F76D6-6B9E-1945-A7E3-6BF9B976C2C2}"/>
              </a:ext>
            </a:extLst>
          </p:cNvPr>
          <p:cNvSpPr txBox="1"/>
          <p:nvPr/>
        </p:nvSpPr>
        <p:spPr>
          <a:xfrm>
            <a:off x="5677366" y="2483805"/>
            <a:ext cx="2387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Robustheit</a:t>
            </a:r>
            <a:r>
              <a:rPr lang="it-IT" dirty="0">
                <a:solidFill>
                  <a:srgbClr val="1DC7B8"/>
                </a:solidFill>
                <a:latin typeface="The Bold Font" pitchFamily="2" charset="0"/>
              </a:rPr>
              <a:t> </a:t>
            </a:r>
            <a:br>
              <a:rPr lang="it-IT" dirty="0">
                <a:solidFill>
                  <a:srgbClr val="1DC7B8"/>
                </a:solidFill>
                <a:latin typeface="The Bold Font" pitchFamily="2" charset="0"/>
              </a:rPr>
            </a:br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sichern</a:t>
            </a:r>
            <a:endParaRPr lang="it-IT" dirty="0">
              <a:solidFill>
                <a:srgbClr val="1DC7B8"/>
              </a:solidFill>
              <a:latin typeface="The Bold Font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76E41A-1BC1-A941-8A2F-C917475A61D0}"/>
              </a:ext>
            </a:extLst>
          </p:cNvPr>
          <p:cNvSpPr txBox="1"/>
          <p:nvPr/>
        </p:nvSpPr>
        <p:spPr>
          <a:xfrm>
            <a:off x="5837843" y="3594339"/>
            <a:ext cx="223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The Bold Font" pitchFamily="2" charset="0"/>
              </a:rPr>
              <a:t>Realistische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Szenarien</a:t>
            </a:r>
            <a:endParaRPr lang="it-IT" dirty="0">
              <a:latin typeface="The Bold Fon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The Bold Font" pitchFamily="2" charset="0"/>
              </a:rPr>
              <a:t>Synthetische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Ergänzung</a:t>
            </a:r>
            <a:endParaRPr lang="it-IT" dirty="0">
              <a:latin typeface="The Bold Font" pitchFamily="2" charset="0"/>
            </a:endParaRPr>
          </a:p>
          <a:p>
            <a:endParaRPr lang="it-IT" dirty="0">
              <a:latin typeface="The Bold Fon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21A751-1765-E041-926C-E22564851663}"/>
              </a:ext>
            </a:extLst>
          </p:cNvPr>
          <p:cNvSpPr txBox="1"/>
          <p:nvPr/>
        </p:nvSpPr>
        <p:spPr>
          <a:xfrm>
            <a:off x="9151968" y="1451905"/>
            <a:ext cx="1740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Sampling</a:t>
            </a:r>
            <a:r>
              <a:rPr lang="it-IT" dirty="0">
                <a:solidFill>
                  <a:srgbClr val="FF0000"/>
                </a:solidFill>
                <a:latin typeface="The Bold Font" pitchFamily="2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Bias</a:t>
            </a:r>
            <a:endParaRPr lang="it-IT" dirty="0">
              <a:solidFill>
                <a:srgbClr val="FF0000"/>
              </a:solidFill>
              <a:latin typeface="The Bold Fon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9EA5E4-4733-5142-AF10-FA85CF128CAB}"/>
              </a:ext>
            </a:extLst>
          </p:cNvPr>
          <p:cNvSpPr txBox="1"/>
          <p:nvPr/>
        </p:nvSpPr>
        <p:spPr>
          <a:xfrm>
            <a:off x="5699655" y="1313406"/>
            <a:ext cx="2514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The Bold Font" pitchFamily="2" charset="0"/>
              </a:rPr>
              <a:t>LAB ONLY </a:t>
            </a:r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evaluation</a:t>
            </a:r>
            <a:endParaRPr lang="it-IT" dirty="0">
              <a:solidFill>
                <a:srgbClr val="FF0000"/>
              </a:solidFill>
              <a:latin typeface="The Bold Font" pitchFamily="2" charset="0"/>
            </a:endParaRPr>
          </a:p>
          <a:p>
            <a:pPr algn="ctr"/>
            <a:r>
              <a:rPr lang="it-IT" dirty="0">
                <a:solidFill>
                  <a:srgbClr val="FF0000"/>
                </a:solidFill>
                <a:latin typeface="The Bold Font" pitchFamily="2" charset="0"/>
              </a:rPr>
              <a:t>Data </a:t>
            </a:r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snooping</a:t>
            </a:r>
            <a:endParaRPr lang="it-IT" dirty="0">
              <a:solidFill>
                <a:srgbClr val="FF0000"/>
              </a:solidFill>
              <a:latin typeface="The Bold Font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D620C4-305C-2D46-BEAA-80CE9626BFF7}"/>
              </a:ext>
            </a:extLst>
          </p:cNvPr>
          <p:cNvSpPr txBox="1"/>
          <p:nvPr/>
        </p:nvSpPr>
        <p:spPr>
          <a:xfrm>
            <a:off x="2795550" y="1451905"/>
            <a:ext cx="2181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Low</a:t>
            </a:r>
            <a:r>
              <a:rPr lang="it-IT" dirty="0">
                <a:solidFill>
                  <a:srgbClr val="FF0000"/>
                </a:solidFill>
                <a:latin typeface="The Bold Font" pitchFamily="2" charset="0"/>
              </a:rPr>
              <a:t> Data </a:t>
            </a:r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Quality</a:t>
            </a:r>
            <a:endParaRPr lang="it-IT" dirty="0">
              <a:solidFill>
                <a:srgbClr val="FF0000"/>
              </a:solidFill>
              <a:latin typeface="The Bold Font" pitchFamily="2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4C01BEA-482B-2247-91C4-962F5BEF9B1E}"/>
              </a:ext>
            </a:extLst>
          </p:cNvPr>
          <p:cNvCxnSpPr>
            <a:cxnSpLocks/>
          </p:cNvCxnSpPr>
          <p:nvPr/>
        </p:nvCxnSpPr>
        <p:spPr>
          <a:xfrm>
            <a:off x="802341" y="2309655"/>
            <a:ext cx="1044388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63241A0-408B-544B-B37B-45F8B2FB4C91}"/>
              </a:ext>
            </a:extLst>
          </p:cNvPr>
          <p:cNvSpPr txBox="1"/>
          <p:nvPr/>
        </p:nvSpPr>
        <p:spPr>
          <a:xfrm>
            <a:off x="766482" y="1457467"/>
            <a:ext cx="1029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solidFill>
                  <a:srgbClr val="FF0000"/>
                </a:solidFill>
                <a:latin typeface="The Bold Font" pitchFamily="2" charset="0"/>
              </a:rPr>
              <a:t>Gefahr</a:t>
            </a:r>
            <a:endParaRPr lang="it-IT" dirty="0">
              <a:solidFill>
                <a:srgbClr val="FF0000"/>
              </a:solidFill>
              <a:latin typeface="The Bold Font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DFAE31-46AA-7F4B-8EDB-74D7248875D2}"/>
              </a:ext>
            </a:extLst>
          </p:cNvPr>
          <p:cNvSpPr txBox="1"/>
          <p:nvPr/>
        </p:nvSpPr>
        <p:spPr>
          <a:xfrm>
            <a:off x="758416" y="2620050"/>
            <a:ext cx="1926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1DC7B8"/>
                </a:solidFill>
                <a:latin typeface="The Bold Font" pitchFamily="2" charset="0"/>
              </a:rPr>
              <a:t>Lösung</a:t>
            </a:r>
            <a:endParaRPr lang="it-IT" dirty="0">
              <a:solidFill>
                <a:srgbClr val="1DC7B8"/>
              </a:solidFill>
              <a:latin typeface="The Bold Font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4D97EA-CB70-D040-BA22-6B465B136D36}"/>
              </a:ext>
            </a:extLst>
          </p:cNvPr>
          <p:cNvCxnSpPr>
            <a:cxnSpLocks/>
          </p:cNvCxnSpPr>
          <p:nvPr/>
        </p:nvCxnSpPr>
        <p:spPr>
          <a:xfrm>
            <a:off x="2579914" y="1164772"/>
            <a:ext cx="0" cy="390689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E74FA2B-57CE-A048-8218-38DE854BB4FE}"/>
              </a:ext>
            </a:extLst>
          </p:cNvPr>
          <p:cNvSpPr txBox="1"/>
          <p:nvPr/>
        </p:nvSpPr>
        <p:spPr>
          <a:xfrm>
            <a:off x="758416" y="3690844"/>
            <a:ext cx="6101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latin typeface="The Bold Font" pitchFamily="2" charset="0"/>
              </a:rPr>
              <a:t>Massnahmen</a:t>
            </a:r>
            <a:endParaRPr lang="it-IT" dirty="0">
              <a:latin typeface="The Bold Font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D6DEB48-D5CA-9549-BD44-643103CEC598}"/>
              </a:ext>
            </a:extLst>
          </p:cNvPr>
          <p:cNvCxnSpPr>
            <a:cxnSpLocks/>
          </p:cNvCxnSpPr>
          <p:nvPr/>
        </p:nvCxnSpPr>
        <p:spPr>
          <a:xfrm>
            <a:off x="802341" y="3419998"/>
            <a:ext cx="1044388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C544F30-F37D-2548-937D-857B04409061}"/>
              </a:ext>
            </a:extLst>
          </p:cNvPr>
          <p:cNvSpPr txBox="1"/>
          <p:nvPr/>
        </p:nvSpPr>
        <p:spPr>
          <a:xfrm>
            <a:off x="2767216" y="3594926"/>
            <a:ext cx="2381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he Bold Font" pitchFamily="2" charset="0"/>
              </a:rPr>
              <a:t>Diverse </a:t>
            </a:r>
            <a:r>
              <a:rPr lang="it-IT" dirty="0" err="1">
                <a:latin typeface="The Bold Font" pitchFamily="2" charset="0"/>
              </a:rPr>
              <a:t>Quellen</a:t>
            </a:r>
            <a:r>
              <a:rPr lang="it-IT" dirty="0">
                <a:latin typeface="The Bold Font" pitchFamily="2" charset="0"/>
              </a:rPr>
              <a:t>: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Youtube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videos</a:t>
            </a:r>
            <a:r>
              <a:rPr lang="it-IT" dirty="0">
                <a:latin typeface="The Bold Font" pitchFamily="2" charset="0"/>
              </a:rPr>
              <a:t>, </a:t>
            </a:r>
            <a:br>
              <a:rPr lang="it-IT" dirty="0">
                <a:latin typeface="The Bold Font" pitchFamily="2" charset="0"/>
              </a:rPr>
            </a:br>
            <a:r>
              <a:rPr lang="it-IT" dirty="0">
                <a:latin typeface="The Bold Font" pitchFamily="2" charset="0"/>
              </a:rPr>
              <a:t>audio-books,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podcasts</a:t>
            </a:r>
            <a:endParaRPr lang="it-IT" dirty="0">
              <a:latin typeface="The Bold Font" pitchFamily="2" charset="0"/>
            </a:endParaRPr>
          </a:p>
          <a:p>
            <a:endParaRPr lang="it-IT" dirty="0">
              <a:latin typeface="The Bold Font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A76397B-3260-8340-9E3E-88E6802FC30F}"/>
              </a:ext>
            </a:extLst>
          </p:cNvPr>
          <p:cNvSpPr txBox="1"/>
          <p:nvPr/>
        </p:nvSpPr>
        <p:spPr>
          <a:xfrm>
            <a:off x="681018" y="5494598"/>
            <a:ext cx="73949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00B0F0"/>
                </a:solidFill>
                <a:latin typeface="The Bold Font" pitchFamily="2" charset="0"/>
              </a:rPr>
              <a:t>Bekannte</a:t>
            </a:r>
            <a:r>
              <a:rPr lang="it-IT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it-IT" dirty="0" err="1">
                <a:solidFill>
                  <a:srgbClr val="00B0F0"/>
                </a:solidFill>
                <a:latin typeface="The Bold Font" pitchFamily="2" charset="0"/>
              </a:rPr>
              <a:t>Datensätze</a:t>
            </a:r>
            <a:r>
              <a:rPr lang="it-IT" dirty="0">
                <a:latin typeface="The Bold Font" pitchFamily="2" charset="0"/>
              </a:rPr>
              <a:t>: </a:t>
            </a:r>
            <a:r>
              <a:rPr lang="en-GB" dirty="0" err="1">
                <a:effectLst/>
                <a:latin typeface="The Bold Font" pitchFamily="2" charset="0"/>
              </a:rPr>
              <a:t>VoxCeleb</a:t>
            </a:r>
            <a:r>
              <a:rPr lang="en-GB" dirty="0">
                <a:latin typeface="The Bold Font" pitchFamily="2" charset="0"/>
              </a:rPr>
              <a:t>, </a:t>
            </a:r>
            <a:r>
              <a:rPr lang="en-GB" dirty="0" err="1">
                <a:effectLst/>
                <a:latin typeface="The Bold Font" pitchFamily="2" charset="0"/>
              </a:rPr>
              <a:t>Librispeech</a:t>
            </a:r>
            <a:r>
              <a:rPr lang="en-GB" dirty="0">
                <a:latin typeface="The Bold Font" pitchFamily="2" charset="0"/>
              </a:rPr>
              <a:t>, </a:t>
            </a:r>
            <a:r>
              <a:rPr lang="en-GB" dirty="0">
                <a:effectLst/>
                <a:latin typeface="The Bold Font" pitchFamily="2" charset="0"/>
              </a:rPr>
              <a:t>TIMIT, </a:t>
            </a:r>
            <a:r>
              <a:rPr lang="en-GB" dirty="0" err="1">
                <a:effectLst/>
                <a:latin typeface="The Bold Font" pitchFamily="2" charset="0"/>
              </a:rPr>
              <a:t>CallFriend</a:t>
            </a:r>
            <a:endParaRPr lang="en-GB" dirty="0">
              <a:effectLst/>
              <a:latin typeface="The Bold Font" pitchFamily="2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846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>
                <a:latin typeface="The Bold Font" pitchFamily="2" charset="0"/>
              </a:rPr>
              <a:t>Moderne </a:t>
            </a:r>
            <a:r>
              <a:rPr lang="it-IT" dirty="0" err="1">
                <a:latin typeface="The Bold Font" pitchFamily="2" charset="0"/>
              </a:rPr>
              <a:t>technische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ansätze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E28260-361C-BD43-92FB-9692B3B9A455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Überblick</a:t>
            </a:r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BD8CA4-B74B-3248-8D43-0C160409840A}"/>
              </a:ext>
            </a:extLst>
          </p:cNvPr>
          <p:cNvCxnSpPr>
            <a:cxnSpLocks/>
          </p:cNvCxnSpPr>
          <p:nvPr/>
        </p:nvCxnSpPr>
        <p:spPr>
          <a:xfrm>
            <a:off x="838200" y="1433580"/>
            <a:ext cx="144005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8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ED2739D-DDEB-DD47-AE2E-DA84F2A8ACDE}"/>
              </a:ext>
            </a:extLst>
          </p:cNvPr>
          <p:cNvSpPr/>
          <p:nvPr/>
        </p:nvSpPr>
        <p:spPr>
          <a:xfrm>
            <a:off x="3154307" y="2426374"/>
            <a:ext cx="2244388" cy="11454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3A611E-ACFF-9742-8FA2-D4408BF2891B}"/>
              </a:ext>
            </a:extLst>
          </p:cNvPr>
          <p:cNvSpPr txBox="1"/>
          <p:nvPr/>
        </p:nvSpPr>
        <p:spPr>
          <a:xfrm>
            <a:off x="3547583" y="2657805"/>
            <a:ext cx="1457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The Bold Font" pitchFamily="2" charset="0"/>
              </a:rPr>
              <a:t>Feature </a:t>
            </a:r>
            <a:br>
              <a:rPr lang="it-IT" dirty="0">
                <a:latin typeface="The Bold Font" pitchFamily="2" charset="0"/>
              </a:rPr>
            </a:br>
            <a:r>
              <a:rPr lang="it-IT" dirty="0">
                <a:latin typeface="The Bold Font" pitchFamily="2" charset="0"/>
              </a:rPr>
              <a:t>Extraction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53BF85-5FEB-A743-9A68-F1C25AAA2453}"/>
              </a:ext>
            </a:extLst>
          </p:cNvPr>
          <p:cNvSpPr/>
          <p:nvPr/>
        </p:nvSpPr>
        <p:spPr>
          <a:xfrm>
            <a:off x="6096000" y="2434013"/>
            <a:ext cx="2244388" cy="11454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3E9B96-84BA-BF44-BB18-6D2026C5B155}"/>
              </a:ext>
            </a:extLst>
          </p:cNvPr>
          <p:cNvSpPr/>
          <p:nvPr/>
        </p:nvSpPr>
        <p:spPr>
          <a:xfrm>
            <a:off x="9037694" y="2431616"/>
            <a:ext cx="2244388" cy="11454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ECF0A8-8553-6641-BE9A-91D9AC89566E}"/>
              </a:ext>
            </a:extLst>
          </p:cNvPr>
          <p:cNvSpPr txBox="1"/>
          <p:nvPr/>
        </p:nvSpPr>
        <p:spPr>
          <a:xfrm>
            <a:off x="6584654" y="2795793"/>
            <a:ext cx="126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latin typeface="The Bold Font" pitchFamily="2" charset="0"/>
              </a:rPr>
              <a:t>modeling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688A78-34F0-384D-84B7-341DE1B3DB58}"/>
              </a:ext>
            </a:extLst>
          </p:cNvPr>
          <p:cNvSpPr txBox="1"/>
          <p:nvPr/>
        </p:nvSpPr>
        <p:spPr>
          <a:xfrm>
            <a:off x="9254832" y="2796304"/>
            <a:ext cx="18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>
                <a:latin typeface="The Bold Font" pitchFamily="2" charset="0"/>
              </a:rPr>
              <a:t>classification</a:t>
            </a:r>
            <a:endParaRPr lang="it-IT" dirty="0">
              <a:latin typeface="The Bold Font" pitchFamily="2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91F2D4E-4092-984E-8C18-2A0E654A8AB4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2467061" y="2999090"/>
            <a:ext cx="687246" cy="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654E011-3E04-0647-8B97-C656C884BE8E}"/>
              </a:ext>
            </a:extLst>
          </p:cNvPr>
          <p:cNvCxnSpPr>
            <a:stCxn id="3" idx="3"/>
            <a:endCxn id="22" idx="1"/>
          </p:cNvCxnSpPr>
          <p:nvPr/>
        </p:nvCxnSpPr>
        <p:spPr>
          <a:xfrm>
            <a:off x="5398695" y="2999090"/>
            <a:ext cx="697305" cy="7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1604C23-96B1-CC40-9436-1F1A976CE7B5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 flipV="1">
            <a:off x="8340388" y="3004332"/>
            <a:ext cx="697306" cy="23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48E000-EF14-E94E-A2A1-CF8B2FB37D70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10159887" y="3577048"/>
            <a:ext cx="1" cy="9379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AE03B7F1-C32A-DE42-821C-9CCDC74E628C}"/>
              </a:ext>
            </a:extLst>
          </p:cNvPr>
          <p:cNvSpPr/>
          <p:nvPr/>
        </p:nvSpPr>
        <p:spPr>
          <a:xfrm>
            <a:off x="1524671" y="2262014"/>
            <a:ext cx="360000" cy="360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1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2D89B30-6BD7-5F43-A9B3-9C3708CCA10C}"/>
              </a:ext>
            </a:extLst>
          </p:cNvPr>
          <p:cNvSpPr/>
          <p:nvPr/>
        </p:nvSpPr>
        <p:spPr>
          <a:xfrm>
            <a:off x="4035809" y="1928288"/>
            <a:ext cx="360000" cy="360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2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55EEFE0-6904-004F-958E-D57FEB00AEA4}"/>
              </a:ext>
            </a:extLst>
          </p:cNvPr>
          <p:cNvSpPr/>
          <p:nvPr/>
        </p:nvSpPr>
        <p:spPr>
          <a:xfrm>
            <a:off x="7038193" y="1934429"/>
            <a:ext cx="360000" cy="360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3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1F17970-53E2-C24F-A97D-C4186CAF7173}"/>
              </a:ext>
            </a:extLst>
          </p:cNvPr>
          <p:cNvSpPr/>
          <p:nvPr/>
        </p:nvSpPr>
        <p:spPr>
          <a:xfrm>
            <a:off x="9979886" y="1925796"/>
            <a:ext cx="360000" cy="360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4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014FBEF-76DF-1C4D-A1A4-93DAB0CEFFAA}"/>
              </a:ext>
            </a:extLst>
          </p:cNvPr>
          <p:cNvSpPr/>
          <p:nvPr/>
        </p:nvSpPr>
        <p:spPr>
          <a:xfrm>
            <a:off x="9979886" y="5420496"/>
            <a:ext cx="360000" cy="360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The Bold Font" pitchFamily="2" charset="0"/>
              </a:rPr>
              <a:t>5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DAD7786-0327-C043-9448-84ED04B68B60}"/>
              </a:ext>
            </a:extLst>
          </p:cNvPr>
          <p:cNvSpPr/>
          <p:nvPr/>
        </p:nvSpPr>
        <p:spPr>
          <a:xfrm>
            <a:off x="6096000" y="4265475"/>
            <a:ext cx="2244388" cy="11454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946E8A-C51E-1541-A6F5-C884F9B2E7FE}"/>
              </a:ext>
            </a:extLst>
          </p:cNvPr>
          <p:cNvCxnSpPr>
            <a:cxnSpLocks/>
            <a:stCxn id="43" idx="0"/>
            <a:endCxn id="22" idx="2"/>
          </p:cNvCxnSpPr>
          <p:nvPr/>
        </p:nvCxnSpPr>
        <p:spPr>
          <a:xfrm flipV="1">
            <a:off x="7218194" y="3579445"/>
            <a:ext cx="0" cy="686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816FE3E-2ABE-8740-A2BD-A1E3FBE3A825}"/>
              </a:ext>
            </a:extLst>
          </p:cNvPr>
          <p:cNvSpPr txBox="1"/>
          <p:nvPr/>
        </p:nvSpPr>
        <p:spPr>
          <a:xfrm>
            <a:off x="6545606" y="4498215"/>
            <a:ext cx="1345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The Bold Font" pitchFamily="2" charset="0"/>
              </a:rPr>
              <a:t>Reference</a:t>
            </a:r>
            <a:br>
              <a:rPr lang="it-IT" dirty="0">
                <a:latin typeface="The Bold Font" pitchFamily="2" charset="0"/>
              </a:rPr>
            </a:br>
            <a:r>
              <a:rPr lang="it-IT" dirty="0" err="1">
                <a:latin typeface="The Bold Font" pitchFamily="2" charset="0"/>
              </a:rPr>
              <a:t>template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D99CE5-EAF2-9942-83DD-BBBDDDC77A97}"/>
              </a:ext>
            </a:extLst>
          </p:cNvPr>
          <p:cNvSpPr txBox="1"/>
          <p:nvPr/>
        </p:nvSpPr>
        <p:spPr>
          <a:xfrm>
            <a:off x="828140" y="2814424"/>
            <a:ext cx="1618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 dirty="0">
                <a:effectLst/>
                <a:latin typeface="The Bold Font" pitchFamily="2" charset="0"/>
              </a:rPr>
              <a:t>speech wave</a:t>
            </a:r>
            <a:endParaRPr lang="it-IT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6C5373E-D872-B743-806B-43CB139A298A}"/>
              </a:ext>
            </a:extLst>
          </p:cNvPr>
          <p:cNvSpPr/>
          <p:nvPr/>
        </p:nvSpPr>
        <p:spPr>
          <a:xfrm>
            <a:off x="838200" y="2728922"/>
            <a:ext cx="1618801" cy="56176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09F95B-8F2A-4840-8509-BF21AF790713}"/>
              </a:ext>
            </a:extLst>
          </p:cNvPr>
          <p:cNvSpPr txBox="1"/>
          <p:nvPr/>
        </p:nvSpPr>
        <p:spPr>
          <a:xfrm>
            <a:off x="9256082" y="4589279"/>
            <a:ext cx="18088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0" i="0" u="none" strike="noStrike" dirty="0">
                <a:effectLst/>
                <a:latin typeface="The Bold Font" pitchFamily="2" charset="0"/>
              </a:rPr>
              <a:t>Identification</a:t>
            </a:r>
            <a:br>
              <a:rPr lang="en-GB" b="0" i="0" u="none" strike="noStrike" dirty="0">
                <a:effectLst/>
                <a:latin typeface="The Bold Font" pitchFamily="2" charset="0"/>
              </a:rPr>
            </a:br>
            <a:r>
              <a:rPr lang="en-GB" b="0" i="0" u="none" strike="noStrike" dirty="0">
                <a:effectLst/>
                <a:latin typeface="The Bold Font" pitchFamily="2" charset="0"/>
              </a:rPr>
              <a:t>result</a:t>
            </a:r>
            <a:endParaRPr lang="it-IT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420369-A21D-484C-B130-CA523D2599CB}"/>
              </a:ext>
            </a:extLst>
          </p:cNvPr>
          <p:cNvSpPr/>
          <p:nvPr/>
        </p:nvSpPr>
        <p:spPr>
          <a:xfrm>
            <a:off x="9254832" y="4518269"/>
            <a:ext cx="1810109" cy="76775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767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5E24-B6D0-8646-B8C6-8EAB746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82" y="364452"/>
            <a:ext cx="10515600" cy="487282"/>
          </a:xfrm>
        </p:spPr>
        <p:txBody>
          <a:bodyPr>
            <a:normAutofit fontScale="90000"/>
          </a:bodyPr>
          <a:lstStyle/>
          <a:p>
            <a:r>
              <a:rPr lang="it-IT" dirty="0">
                <a:latin typeface="The Bold Font" pitchFamily="2" charset="0"/>
              </a:rPr>
              <a:t>Moderne </a:t>
            </a:r>
            <a:r>
              <a:rPr lang="it-IT" dirty="0" err="1">
                <a:latin typeface="The Bold Font" pitchFamily="2" charset="0"/>
              </a:rPr>
              <a:t>technische</a:t>
            </a:r>
            <a:r>
              <a:rPr lang="it-IT" dirty="0">
                <a:latin typeface="The Bold Font" pitchFamily="2" charset="0"/>
              </a:rPr>
              <a:t> </a:t>
            </a:r>
            <a:r>
              <a:rPr lang="it-IT" dirty="0" err="1">
                <a:latin typeface="The Bold Font" pitchFamily="2" charset="0"/>
              </a:rPr>
              <a:t>ansätze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5BAAB2-1D15-2B47-8433-5936FBC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The Bold Font" pitchFamily="2" charset="0"/>
              </a:rPr>
              <a:t>13.01.2025</a:t>
            </a:r>
            <a:endParaRPr lang="it-IT" dirty="0">
              <a:latin typeface="The Bold Font" pitchFamily="2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9E3F48F-11B4-844D-8339-7AF704CA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>
                <a:latin typeface="The Bold Font" pitchFamily="2" charset="0"/>
              </a:rPr>
              <a:t>Dino Dervisevic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D5D702-9E4A-F443-B94B-141808DA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6A0CA-0F49-CA43-BB54-F9691DA987F9}" type="slidenum">
              <a:rPr lang="it-IT" smtClean="0">
                <a:latin typeface="The Bold Font" pitchFamily="2" charset="0"/>
              </a:rPr>
              <a:t>9</a:t>
            </a:fld>
            <a:endParaRPr lang="it-IT" dirty="0">
              <a:latin typeface="The Bold Font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DC5AD-FE79-E449-A78C-2B23B2D1D76A}"/>
              </a:ext>
            </a:extLst>
          </p:cNvPr>
          <p:cNvCxnSpPr>
            <a:cxnSpLocks/>
          </p:cNvCxnSpPr>
          <p:nvPr/>
        </p:nvCxnSpPr>
        <p:spPr>
          <a:xfrm>
            <a:off x="0" y="6356350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FF0F0E5-C316-8F48-8B32-5A43D3D4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906" y="1929836"/>
            <a:ext cx="4499488" cy="17246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A004D6-C41C-F54F-85AA-EC56AA03CDA0}"/>
              </a:ext>
            </a:extLst>
          </p:cNvPr>
          <p:cNvSpPr/>
          <p:nvPr/>
        </p:nvSpPr>
        <p:spPr>
          <a:xfrm>
            <a:off x="6929822" y="1943282"/>
            <a:ext cx="2147668" cy="999908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7F50770-017A-2C4E-9E86-D438942D35D1}"/>
              </a:ext>
            </a:extLst>
          </p:cNvPr>
          <p:cNvCxnSpPr>
            <a:cxnSpLocks/>
          </p:cNvCxnSpPr>
          <p:nvPr/>
        </p:nvCxnSpPr>
        <p:spPr>
          <a:xfrm>
            <a:off x="838200" y="1433580"/>
            <a:ext cx="144005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62107329-1348-984B-889F-B77B8CAF09F0}"/>
              </a:ext>
            </a:extLst>
          </p:cNvPr>
          <p:cNvSpPr txBox="1">
            <a:spLocks/>
          </p:cNvSpPr>
          <p:nvPr/>
        </p:nvSpPr>
        <p:spPr>
          <a:xfrm>
            <a:off x="766482" y="941429"/>
            <a:ext cx="10515600" cy="487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Deep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dive 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Feature</a:t>
            </a:r>
            <a:r>
              <a:rPr lang="it-IT" sz="2800" dirty="0">
                <a:solidFill>
                  <a:srgbClr val="00B0F0"/>
                </a:solidFill>
                <a:latin typeface="The Bold Font" pitchFamily="2" charset="0"/>
              </a:rPr>
              <a:t> </a:t>
            </a:r>
            <a:r>
              <a:rPr lang="it-IT" sz="2800" dirty="0" err="1">
                <a:solidFill>
                  <a:srgbClr val="00B0F0"/>
                </a:solidFill>
                <a:latin typeface="The Bold Font" pitchFamily="2" charset="0"/>
              </a:rPr>
              <a:t>Extraction</a:t>
            </a:r>
            <a:endParaRPr lang="it-IT" sz="3200" dirty="0">
              <a:solidFill>
                <a:srgbClr val="00B0F0"/>
              </a:solidFill>
              <a:latin typeface="The Bold Font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38FA8D2-715A-8F45-B948-6F53BE699039}"/>
                  </a:ext>
                </a:extLst>
              </p:cNvPr>
              <p:cNvSpPr txBox="1"/>
              <p:nvPr/>
            </p:nvSpPr>
            <p:spPr>
              <a:xfrm>
                <a:off x="729606" y="2242435"/>
                <a:ext cx="3789820" cy="618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i="1" dirty="0" smtClean="0">
                          <a:latin typeface="Cambria Math" panose="02040503050406030204" pitchFamily="18" charset="0"/>
                        </a:rPr>
                        <m:t>Me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</a:rPr>
                        <m:t>𝑙</m:t>
                      </m:r>
                      <m:d>
                        <m:dPr>
                          <m:ctrlPr>
                            <a:rPr lang="de-DE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= 2595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 </m:t>
                      </m:r>
                      <m:sSub>
                        <m:sSubPr>
                          <m:ctrlPr>
                            <a:rPr lang="de-DE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de-DE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  <m:r>
                        <a:rPr lang="de-DE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i="1" dirty="0" smtClean="0">
                          <a:latin typeface="Cambria Math" panose="02040503050406030204" pitchFamily="18" charset="0"/>
                        </a:rPr>
                        <m:t>1 +</m:t>
                      </m:r>
                      <m:f>
                        <m:fPr>
                          <m:ctrlPr>
                            <a:rPr lang="en-GB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de-DE" b="0" i="1" dirty="0" smtClean="0">
                              <a:latin typeface="Cambria Math" panose="02040503050406030204" pitchFamily="18" charset="0"/>
                            </a:rPr>
                            <m:t>700</m:t>
                          </m:r>
                        </m:den>
                      </m:f>
                      <m:r>
                        <a:rPr lang="de-DE" b="0" i="1" dirty="0" smtClean="0"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38FA8D2-715A-8F45-B948-6F53BE6990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606" y="2242435"/>
                <a:ext cx="3789820" cy="618887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ADE8DA6-371A-4642-97B5-BD6CA0F40283}"/>
                  </a:ext>
                </a:extLst>
              </p:cNvPr>
              <p:cNvSpPr txBox="1"/>
              <p:nvPr/>
            </p:nvSpPr>
            <p:spPr>
              <a:xfrm>
                <a:off x="748226" y="3492888"/>
                <a:ext cx="6808274" cy="1115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𝜒</m:t>
                      </m:r>
                      <m:d>
                        <m:dPr>
                          <m:ctrlP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GB" sz="2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f>
                            <m:fPr>
                              <m:ctrlP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 − 1</m:t>
                          </m:r>
                        </m:sup>
                        <m:e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sSup>
                            <m:sSupPr>
                              <m:ctrlP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− </m:t>
                              </m:r>
                              <m:f>
                                <m:fPr>
                                  <m:ctrlPr>
                                    <a:rPr lang="de-DE" sz="20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sz="2000" b="0" i="1" dirty="0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de-DE" sz="2000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de-DE" sz="20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de-DE" sz="2000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000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de-DE" sz="2000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r>
                                    <a:rPr lang="de-DE" sz="20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num>
                                <m:den>
                                  <m:r>
                                    <a:rPr lang="de-DE" sz="2000" b="0" i="1" dirty="0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den>
                              </m:f>
                            </m:sup>
                          </m:sSup>
                        </m:e>
                      </m:nary>
                      <m:r>
                        <a:rPr lang="de-DE" sz="20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de-DE" sz="2000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0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sz="2000" i="1" dirty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f>
                            <m:fPr>
                              <m:ctrlP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de-DE" sz="2000" i="1" dirty="0">
                              <a:latin typeface="Cambria Math" panose="02040503050406030204" pitchFamily="18" charset="0"/>
                            </a:rPr>
                            <m:t> − 1</m:t>
                          </m:r>
                        </m:sup>
                        <m:e>
                          <m:r>
                            <a:rPr lang="de-DE" sz="20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ctrlP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sSup>
                            <m:sSupPr>
                              <m:ctrlP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e-DE" sz="2000" i="1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f>
                                <m:fPr>
                                  <m:ctrlPr>
                                    <a:rPr lang="de-DE" sz="20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sz="2000" i="1" dirty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de-DE" sz="2000" i="1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de-DE" sz="200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d>
                                    <m:dPr>
                                      <m:ctrlPr>
                                        <a:rPr lang="de-DE" sz="20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sz="20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de-DE" sz="2000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de-DE" sz="2000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  <m:r>
                                    <a:rPr lang="de-DE" sz="200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num>
                                <m:den>
                                  <m:r>
                                    <a:rPr lang="de-DE" sz="2000" i="1" dirty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den>
                              </m:f>
                            </m:sup>
                          </m:sSup>
                        </m:e>
                      </m:nary>
                    </m:oMath>
                  </m:oMathPara>
                </a14:m>
                <a:endParaRPr lang="en-GB" sz="16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ADE8DA6-371A-4642-97B5-BD6CA0F402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226" y="3492888"/>
                <a:ext cx="6808274" cy="1115947"/>
              </a:xfrm>
              <a:prstGeom prst="rect">
                <a:avLst/>
              </a:prstGeom>
              <a:blipFill>
                <a:blip r:embed="rId5"/>
                <a:stretch>
                  <a:fillRect t="-71591" b="-13295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43FB6CE-FDD2-EE4B-8CFD-A01AA2C031F4}"/>
                  </a:ext>
                </a:extLst>
              </p:cNvPr>
              <p:cNvSpPr txBox="1"/>
              <p:nvPr/>
            </p:nvSpPr>
            <p:spPr>
              <a:xfrm>
                <a:off x="798198" y="5326009"/>
                <a:ext cx="2960105" cy="7280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d>
                        <m:dPr>
                          <m:ctrlP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GB" sz="200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200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GB" sz="2000" i="1" dirty="0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de-DE" sz="2000" b="0" i="1" dirty="0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rad>
                        </m:den>
                      </m:f>
                      <m:r>
                        <a:rPr lang="en-GB" sz="20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  <m:r>
                        <a:rPr lang="de-DE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20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GB" sz="200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num>
                        <m:den>
                          <m:r>
                            <a:rPr lang="de-DE" sz="2000" b="0" i="1" dirty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de-DE" sz="2000" b="0" i="1" dirty="0" smtClean="0"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43FB6CE-FDD2-EE4B-8CFD-A01AA2C031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198" y="5326009"/>
                <a:ext cx="2960105" cy="728084"/>
              </a:xfrm>
              <a:prstGeom prst="rect">
                <a:avLst/>
              </a:prstGeom>
              <a:blipFill>
                <a:blip r:embed="rId6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78CA816F-9462-B644-A883-DBFFF70E5CCD}"/>
              </a:ext>
            </a:extLst>
          </p:cNvPr>
          <p:cNvSpPr txBox="1"/>
          <p:nvPr/>
        </p:nvSpPr>
        <p:spPr>
          <a:xfrm>
            <a:off x="748226" y="1859806"/>
            <a:ext cx="6688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effectLst/>
                <a:latin typeface="The Bold Font" pitchFamily="2" charset="0"/>
                <a:ea typeface="Apple SD Gothic Neo" panose="02000300000000000000" pitchFamily="2" charset="-127"/>
              </a:rPr>
              <a:t>Mel-Frequency Cepstral Coefficients (</a:t>
            </a:r>
            <a:r>
              <a:rPr lang="en-GB" sz="2000" dirty="0">
                <a:effectLst/>
                <a:latin typeface="The Bold Font" pitchFamily="2" charset="0"/>
              </a:rPr>
              <a:t>MFCC):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1A5624-1A94-9E4C-8F33-C454901A2712}"/>
              </a:ext>
            </a:extLst>
          </p:cNvPr>
          <p:cNvSpPr txBox="1"/>
          <p:nvPr/>
        </p:nvSpPr>
        <p:spPr>
          <a:xfrm>
            <a:off x="790866" y="3061589"/>
            <a:ext cx="39803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effectLst/>
                <a:latin typeface="The Bold Font" pitchFamily="2" charset="0"/>
              </a:rPr>
              <a:t>Fast Fourier Transform (FFT):</a:t>
            </a:r>
          </a:p>
          <a:p>
            <a:endParaRPr lang="it-IT" sz="2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8C76A1-046F-094D-B769-33F5802571C7}"/>
              </a:ext>
            </a:extLst>
          </p:cNvPr>
          <p:cNvSpPr txBox="1"/>
          <p:nvPr/>
        </p:nvSpPr>
        <p:spPr>
          <a:xfrm>
            <a:off x="838200" y="4925899"/>
            <a:ext cx="4648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effectLst/>
                <a:latin typeface="The Bold Font" pitchFamily="2" charset="0"/>
              </a:rPr>
              <a:t>Discrete Wavelet Transform (DWT):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E72814-30D5-6742-A379-750FC86BDF19}"/>
              </a:ext>
            </a:extLst>
          </p:cNvPr>
          <p:cNvSpPr txBox="1"/>
          <p:nvPr/>
        </p:nvSpPr>
        <p:spPr>
          <a:xfrm>
            <a:off x="4458636" y="5495568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96.67%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B6B4AD-B415-BD45-B758-C29F47D11943}"/>
              </a:ext>
            </a:extLst>
          </p:cNvPr>
          <p:cNvSpPr txBox="1"/>
          <p:nvPr/>
        </p:nvSpPr>
        <p:spPr>
          <a:xfrm>
            <a:off x="8215758" y="3926271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86.67%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728016-F3E9-1C4D-83D7-E758396FCCFC}"/>
              </a:ext>
            </a:extLst>
          </p:cNvPr>
          <p:cNvSpPr txBox="1"/>
          <p:nvPr/>
        </p:nvSpPr>
        <p:spPr>
          <a:xfrm>
            <a:off x="5249753" y="2388233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0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86.67</a:t>
            </a:r>
            <a:r>
              <a:rPr lang="en-DE" sz="2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%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47AC254A-9464-A546-B4E3-CEC3B67DF252}"/>
              </a:ext>
            </a:extLst>
          </p:cNvPr>
          <p:cNvSpPr/>
          <p:nvPr/>
        </p:nvSpPr>
        <p:spPr>
          <a:xfrm>
            <a:off x="4519426" y="2469652"/>
            <a:ext cx="617408" cy="241304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DC1C03F1-B911-DF4A-BF35-2CD0B09B307B}"/>
              </a:ext>
            </a:extLst>
          </p:cNvPr>
          <p:cNvSpPr/>
          <p:nvPr/>
        </p:nvSpPr>
        <p:spPr>
          <a:xfrm>
            <a:off x="3792593" y="5586619"/>
            <a:ext cx="617408" cy="241304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82583288-6855-E44C-AD86-693578091401}"/>
              </a:ext>
            </a:extLst>
          </p:cNvPr>
          <p:cNvSpPr/>
          <p:nvPr/>
        </p:nvSpPr>
        <p:spPr>
          <a:xfrm>
            <a:off x="7552892" y="4011005"/>
            <a:ext cx="617408" cy="241304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941896-D79F-3846-A92F-543E1DDC2A55}"/>
              </a:ext>
            </a:extLst>
          </p:cNvPr>
          <p:cNvCxnSpPr>
            <a:cxnSpLocks/>
          </p:cNvCxnSpPr>
          <p:nvPr/>
        </p:nvCxnSpPr>
        <p:spPr>
          <a:xfrm>
            <a:off x="4529727" y="5895678"/>
            <a:ext cx="8566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EF3A8F2-C9C5-7C42-98A8-653CEC102DA5}"/>
              </a:ext>
            </a:extLst>
          </p:cNvPr>
          <p:cNvSpPr txBox="1"/>
          <p:nvPr/>
        </p:nvSpPr>
        <p:spPr>
          <a:xfrm>
            <a:off x="6705414" y="5240401"/>
            <a:ext cx="51860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B0F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Paper</a:t>
            </a:r>
            <a: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: “Comparison of Feature Extraction </a:t>
            </a:r>
            <a:b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GB" sz="2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for Speaker Identification System”, Y. </a:t>
            </a:r>
            <a:r>
              <a:rPr lang="en-GB" sz="2000" dirty="0" err="1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Astuti</a:t>
            </a:r>
            <a:endParaRPr lang="en-GB" sz="2000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GB" sz="2000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66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27" grpId="0" animBg="1"/>
      <p:bldP spid="28" grpId="0" animBg="1"/>
      <p:bldP spid="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32704</TotalTime>
  <Words>2303</Words>
  <Application>Microsoft Macintosh PowerPoint</Application>
  <PresentationFormat>Widescreen</PresentationFormat>
  <Paragraphs>292</Paragraphs>
  <Slides>15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Apple SD Gothic Neo</vt:lpstr>
      <vt:lpstr>-webkit-standard</vt:lpstr>
      <vt:lpstr>.AppleSystemUIFont</vt:lpstr>
      <vt:lpstr>Arial</vt:lpstr>
      <vt:lpstr>Calibri</vt:lpstr>
      <vt:lpstr>Calibri Light</vt:lpstr>
      <vt:lpstr>Cambria Math</vt:lpstr>
      <vt:lpstr>The Bold Font</vt:lpstr>
      <vt:lpstr>Office Theme</vt:lpstr>
      <vt:lpstr>Speaker identification</vt:lpstr>
      <vt:lpstr>PowerPoint Presentation</vt:lpstr>
      <vt:lpstr>Was ist Sprecheridentifikation?</vt:lpstr>
      <vt:lpstr>Warum ist SI* wichtig?</vt:lpstr>
      <vt:lpstr>WICHTIgE KONZEPTE</vt:lpstr>
      <vt:lpstr>Geschichte  der Sprecheridentifikation</vt:lpstr>
      <vt:lpstr>Datensammlung </vt:lpstr>
      <vt:lpstr>Moderne technische ansätze</vt:lpstr>
      <vt:lpstr>Moderne technische ansätze</vt:lpstr>
      <vt:lpstr>Moderne technische ansätze</vt:lpstr>
      <vt:lpstr>Moderne technische ansätze</vt:lpstr>
      <vt:lpstr>Moderne technische ansätze</vt:lpstr>
      <vt:lpstr>Schwächen von SI Systemen</vt:lpstr>
      <vt:lpstr>Ausblick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identification</dc:title>
  <dc:creator>dino.dervisevic26052001@gmail.com</dc:creator>
  <cp:lastModifiedBy>dino.dervisevic26052001@gmail.com</cp:lastModifiedBy>
  <cp:revision>15</cp:revision>
  <dcterms:created xsi:type="dcterms:W3CDTF">2024-11-16T21:56:25Z</dcterms:created>
  <dcterms:modified xsi:type="dcterms:W3CDTF">2025-01-13T15:51:08Z</dcterms:modified>
</cp:coreProperties>
</file>

<file path=docProps/thumbnail.jpeg>
</file>